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8"/>
  </p:notesMasterIdLst>
  <p:sldIdLst>
    <p:sldId id="256" r:id="rId3"/>
    <p:sldId id="257" r:id="rId4"/>
    <p:sldId id="258" r:id="rId5"/>
    <p:sldId id="259" r:id="rId6"/>
    <p:sldId id="260" r:id="rId7"/>
  </p:sldIdLst>
  <p:sldSz cx="9144000" cy="5143500" type="screen16x9"/>
  <p:notesSz cx="6858000" cy="9144000"/>
  <p:embeddedFontLst>
    <p:embeddedFont>
      <p:font typeface="Calibri" panose="020F0502020204030204" pitchFamily="34" charset="0"/>
      <p:regular r:id="rId9"/>
      <p:bold r:id="rId10"/>
      <p:italic r:id="rId11"/>
      <p:boldItalic r:id="rId12"/>
    </p:embeddedFont>
    <p:embeddedFont>
      <p:font typeface="Montserrat ExtraBold" panose="00000900000000000000" pitchFamily="2" charset="0"/>
      <p:bold r:id="rId13"/>
      <p:boldItalic r:id="rId14"/>
    </p:embeddedFont>
    <p:embeddedFont>
      <p:font typeface="Montserrat Medium" panose="00000600000000000000" pitchFamily="2"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Open Sans SemiBold" panose="020B07060308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Black" panose="02000000000000000000" pitchFamily="2" charset="0"/>
      <p:bold r:id="rId31"/>
      <p:boldItalic r:id="rId32"/>
    </p:embeddedFont>
    <p:embeddedFont>
      <p:font typeface="Roboto Medium"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5C0403-23CD-44C9-AAEB-A17035E27362}" v="1" dt="2023-09-19T18:46:53.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81" autoAdjust="0"/>
  </p:normalViewPr>
  <p:slideViewPr>
    <p:cSldViewPr snapToGrid="0">
      <p:cViewPr varScale="1">
        <p:scale>
          <a:sx n="53" d="100"/>
          <a:sy n="53" d="100"/>
        </p:scale>
        <p:origin x="231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9" Type="http://schemas.openxmlformats.org/officeDocument/2006/relationships/theme" Target="theme/theme1.xml"/><Relationship Id="rId21" Type="http://schemas.openxmlformats.org/officeDocument/2006/relationships/font" Target="fonts/font13.fntdata"/><Relationship Id="rId34" Type="http://schemas.openxmlformats.org/officeDocument/2006/relationships/font" Target="fonts/font26.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font" Target="fonts/font2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font" Target="fonts/font16.fntdata"/><Relationship Id="rId32" Type="http://schemas.openxmlformats.org/officeDocument/2006/relationships/font" Target="fonts/font2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font" Target="fonts/font20.fntdata"/><Relationship Id="rId36" Type="http://schemas.openxmlformats.org/officeDocument/2006/relationships/font" Target="fonts/font28.fntdata"/><Relationship Id="rId10" Type="http://schemas.openxmlformats.org/officeDocument/2006/relationships/font" Target="fonts/font2.fntdata"/><Relationship Id="rId19" Type="http://schemas.openxmlformats.org/officeDocument/2006/relationships/font" Target="fonts/font11.fntdata"/><Relationship Id="rId31"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font" Target="fonts/font19.fntdata"/><Relationship Id="rId30" Type="http://schemas.openxmlformats.org/officeDocument/2006/relationships/font" Target="fonts/font22.fntdata"/><Relationship Id="rId35" Type="http://schemas.openxmlformats.org/officeDocument/2006/relationships/font" Target="fonts/font27.fntdata"/><Relationship Id="rId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33" Type="http://schemas.openxmlformats.org/officeDocument/2006/relationships/font" Target="fonts/font2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Lake" userId="fbe40df62d556b46" providerId="LiveId" clId="{D35C0403-23CD-44C9-AAEB-A17035E27362}"/>
    <pc:docChg chg="modSld">
      <pc:chgData name="Samantha Lake" userId="fbe40df62d556b46" providerId="LiveId" clId="{D35C0403-23CD-44C9-AAEB-A17035E27362}" dt="2023-09-19T18:46:53.643" v="0" actId="14826"/>
      <pc:docMkLst>
        <pc:docMk/>
      </pc:docMkLst>
      <pc:sldChg chg="modSp">
        <pc:chgData name="Samantha Lake" userId="fbe40df62d556b46" providerId="LiveId" clId="{D35C0403-23CD-44C9-AAEB-A17035E27362}" dt="2023-09-19T18:46:53.643" v="0" actId="14826"/>
        <pc:sldMkLst>
          <pc:docMk/>
          <pc:sldMk cId="0" sldId="256"/>
        </pc:sldMkLst>
        <pc:picChg chg="mod">
          <ac:chgData name="Samantha Lake" userId="fbe40df62d556b46" providerId="LiveId" clId="{D35C0403-23CD-44C9-AAEB-A17035E27362}" dt="2023-09-19T18:46:53.643" v="0" actId="14826"/>
          <ac:picMkLst>
            <pc:docMk/>
            <pc:sldMk cId="0" sldId="256"/>
            <ac:picMk id="17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53487e5e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a:solidFill>
                  <a:srgbClr val="0E101A"/>
                </a:solidFill>
              </a:rPr>
              <a:t>Use this slide deck as a tool to talk to your clients about the Power of ProNovos' Construction Financial Analytics tool. On each slide, we have provided you with </a:t>
            </a:r>
            <a:r>
              <a:rPr lang="en" sz="1100" dirty="0">
                <a:solidFill>
                  <a:srgbClr val="262626"/>
                </a:solidFill>
                <a:latin typeface="Roboto"/>
                <a:ea typeface="Roboto"/>
                <a:cs typeface="Roboto"/>
                <a:sym typeface="Roboto"/>
              </a:rPr>
              <a:t>talking points and a script; feel free to use whichever is easiest and edit it accordingly to fit your tone and presentation style. </a:t>
            </a: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r>
              <a:rPr lang="en-US" b="1" u="sng" dirty="0">
                <a:solidFill>
                  <a:srgbClr val="0E101A"/>
                </a:solidFill>
              </a:rPr>
              <a:t>Talking Points:</a:t>
            </a:r>
            <a:br>
              <a:rPr lang="en-US" b="1" dirty="0">
                <a:solidFill>
                  <a:srgbClr val="0E101A"/>
                </a:solidFill>
              </a:rPr>
            </a:br>
            <a:endParaRPr lang="en-US" b="1" dirty="0">
              <a:solidFill>
                <a:srgbClr val="0E101A"/>
              </a:solidFill>
            </a:endParaRP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ProNovos is a premier cloud-based construction financial analytics solution.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Leveraging existing enterprise resource planning (ERP) systems, ProNovos streamlines complex data into user-friendly workflows accompanied by easy-to-read charts and graphs.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This transformation enables contractors to understand their finances better while safeguarding their profits.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Whether through executive dashboards, revenue projections, or cash flow forecasting, ProNovos empowers users to make informed decisions and helps leaders fortify and expand their construction businesses.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ProNovos manages over $10 Billion in Annual Construction Volume and has over 1,500 users.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Who are ProNovos Customers?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A large and diverse portfolio of construction businesses served, from general contractors to all specialty trade types, ranging from sizes of $10 Million up to $1.2 Billion.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They work with: </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Executives and financial leaders in the office</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Project Managers and all project team members in the field</a:t>
            </a:r>
          </a:p>
          <a:p>
            <a:pPr marL="1073150" lvl="2" indent="0" algn="l" rtl="0">
              <a:lnSpc>
                <a:spcPct val="115000"/>
              </a:lnSpc>
              <a:spcBef>
                <a:spcPts val="0"/>
              </a:spcBef>
              <a:spcAft>
                <a:spcPts val="0"/>
              </a:spcAft>
              <a:buClr>
                <a:srgbClr val="0E101A"/>
              </a:buClr>
              <a:buSzPts val="1100"/>
              <a:buNone/>
            </a:pPr>
            <a:endParaRPr lang="en-US" dirty="0">
              <a:solidFill>
                <a:srgbClr val="0E101A"/>
              </a:solidFill>
            </a:endParaRPr>
          </a:p>
          <a:p>
            <a:pPr marL="158750" lvl="0" indent="0" algn="l" rtl="0">
              <a:lnSpc>
                <a:spcPct val="115000"/>
              </a:lnSpc>
              <a:spcBef>
                <a:spcPts val="0"/>
              </a:spcBef>
              <a:spcAft>
                <a:spcPts val="0"/>
              </a:spcAft>
              <a:buClr>
                <a:srgbClr val="0E101A"/>
              </a:buClr>
              <a:buSzPts val="1100"/>
              <a:buNone/>
            </a:pPr>
            <a:r>
              <a:rPr lang="en-US" b="1" u="sng" dirty="0">
                <a:solidFill>
                  <a:srgbClr val="0E101A"/>
                </a:solidFill>
              </a:rPr>
              <a:t>Script:</a:t>
            </a:r>
          </a:p>
          <a:p>
            <a:pPr marL="158750" indent="0" algn="l">
              <a:buNone/>
            </a:pPr>
            <a:endParaRPr lang="en-US" b="0" i="0" dirty="0">
              <a:solidFill>
                <a:srgbClr val="0E101A"/>
              </a:solidFill>
              <a:effectLst/>
              <a:latin typeface="Arial"/>
            </a:endParaRPr>
          </a:p>
          <a:p>
            <a:pPr marL="158750" indent="0" algn="l">
              <a:buNone/>
            </a:pPr>
            <a:r>
              <a:rPr lang="en-US" b="0" i="0" dirty="0">
                <a:solidFill>
                  <a:srgbClr val="374151"/>
                </a:solidFill>
                <a:effectLst/>
                <a:latin typeface="Söhne"/>
              </a:rPr>
              <a:t>Today, I want to introduce you to ProNovos—a cloud-based construction financial analytics solution. It’s a tool to help you and your team make sense of your construction business’s financial data. </a:t>
            </a:r>
          </a:p>
          <a:p>
            <a:pPr marL="158750" indent="0" algn="l">
              <a:buNone/>
            </a:pPr>
            <a:endParaRPr lang="en-US" b="0" i="0" dirty="0">
              <a:solidFill>
                <a:srgbClr val="374151"/>
              </a:solidFill>
              <a:effectLst/>
              <a:latin typeface="Söhne"/>
            </a:endParaRPr>
          </a:p>
          <a:p>
            <a:pPr marL="158750" indent="0" algn="l">
              <a:buNone/>
            </a:pPr>
            <a:r>
              <a:rPr lang="en-US" b="0" i="0" dirty="0">
                <a:solidFill>
                  <a:srgbClr val="374151"/>
                </a:solidFill>
                <a:effectLst/>
                <a:latin typeface="Söhne"/>
              </a:rPr>
              <a:t>Here are two significant ways ProNovos can help you:</a:t>
            </a:r>
          </a:p>
          <a:p>
            <a:pPr marL="387350" indent="-228600" algn="l">
              <a:buFont typeface="+mj-lt"/>
              <a:buAutoNum type="arabicPeriod"/>
            </a:pPr>
            <a:r>
              <a:rPr lang="en-US" b="0" i="0" dirty="0">
                <a:solidFill>
                  <a:srgbClr val="374151"/>
                </a:solidFill>
                <a:effectLst/>
                <a:latin typeface="Söhne"/>
              </a:rPr>
              <a:t>Since it is designed to simplify construction financials, it takes your existing ERP and works its magic to streamline complex data into user-friendly workflows. Think of it as a translator for your financial data, turning it into easy-to-read charts and graphs. This transformation is about helping you and your team better understand their finances while safeguarding those hard-earned profits.</a:t>
            </a:r>
          </a:p>
          <a:p>
            <a:pPr marL="387350" indent="-228600" algn="l">
              <a:buFont typeface="+mj-lt"/>
              <a:buAutoNum type="arabicPeriod"/>
            </a:pPr>
            <a:r>
              <a:rPr lang="en-US" b="0" i="0" dirty="0">
                <a:solidFill>
                  <a:srgbClr val="374151"/>
                </a:solidFill>
                <a:effectLst/>
                <a:latin typeface="Söhne"/>
              </a:rPr>
              <a:t>ProNovos is also your ally when it comes to making informed decisions. Whether you’re a leader in need of executive dashboards, looking for revenue projections, or cash flow forecasting, ProNovos has you covered. It’s a tool that empowers you to make intelligent choices and helps leaders strengthen and grow their construction businesses.</a:t>
            </a:r>
          </a:p>
          <a:p>
            <a:pPr marL="387350" indent="-228600" algn="l">
              <a:buFont typeface="+mj-lt"/>
              <a:buAutoNum type="arabicPeriod"/>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ProNovos manages over $10 billion in annual construction volume. That’s a testament to its effectiveness. With over 1,500 users, ProNovos has earned the trust of the construction industry. ProNovos’ customers come from a diverse portfolio of construction businesses, ranging from general contractors to specialty trade contractors. </a:t>
            </a:r>
          </a:p>
          <a:p>
            <a:pPr marL="158750" indent="0" algn="l">
              <a:buFont typeface="+mj-lt"/>
              <a:buNone/>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Now, I want to show you some specific ways ProNovos can help; let’s look at how it can protect your profits.</a:t>
            </a:r>
            <a:endParaRPr lang="en-US" dirty="0">
              <a:solidFill>
                <a:srgbClr val="0E101A"/>
              </a:solidFill>
            </a:endParaRPr>
          </a:p>
        </p:txBody>
      </p:sp>
      <p:sp>
        <p:nvSpPr>
          <p:cNvPr id="163" name="Google Shape;163;g2453487e5e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a6c885ca5_2_9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500"/>
              </a:spcBef>
              <a:spcAft>
                <a:spcPts val="0"/>
              </a:spcAft>
              <a:buNone/>
            </a:pPr>
            <a:r>
              <a:rPr lang="en" sz="1200" b="1" u="sng" dirty="0">
                <a:solidFill>
                  <a:srgbClr val="262626"/>
                </a:solidFill>
                <a:latin typeface="Roboto"/>
                <a:ea typeface="Roboto"/>
                <a:cs typeface="Roboto"/>
                <a:sym typeface="Roboto"/>
              </a:rPr>
              <a:t>Talking Points:</a:t>
            </a:r>
          </a:p>
          <a:p>
            <a:pPr marL="0" lvl="0" indent="0" algn="l" rtl="0">
              <a:lnSpc>
                <a:spcPct val="115000"/>
              </a:lnSpc>
              <a:spcBef>
                <a:spcPts val="1500"/>
              </a:spcBef>
              <a:spcAft>
                <a:spcPts val="0"/>
              </a:spcAft>
              <a:buNone/>
            </a:pPr>
            <a:endParaRPr lang="en" sz="1200" b="1" u="sng" dirty="0">
              <a:solidFill>
                <a:srgbClr val="262626"/>
              </a:solidFill>
              <a:latin typeface="Roboto"/>
              <a:ea typeface="Roboto"/>
              <a:cs typeface="Roboto"/>
              <a:sym typeface="Roboto"/>
            </a:endParaRPr>
          </a:p>
          <a:p>
            <a:pPr marL="0" lvl="0" indent="0" algn="l" rtl="0">
              <a:lnSpc>
                <a:spcPct val="115000"/>
              </a:lnSpc>
              <a:spcBef>
                <a:spcPts val="1500"/>
              </a:spcBef>
              <a:spcAft>
                <a:spcPts val="0"/>
              </a:spcAft>
              <a:buNone/>
            </a:pPr>
            <a:r>
              <a:rPr lang="en" sz="12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They do this by:</a:t>
            </a:r>
            <a:br>
              <a:rPr lang="en" sz="1200" dirty="0">
                <a:solidFill>
                  <a:srgbClr val="262626"/>
                </a:solidFill>
                <a:latin typeface="Roboto"/>
                <a:ea typeface="Roboto"/>
                <a:cs typeface="Roboto"/>
                <a:sym typeface="Roboto"/>
              </a:rPr>
            </a:br>
            <a:endParaRPr sz="1200" dirty="0">
              <a:solidFill>
                <a:srgbClr val="262626"/>
              </a:solidFill>
            </a:endParaRPr>
          </a:p>
          <a:p>
            <a:pPr marL="0" lvl="0" indent="0" algn="l" rtl="0">
              <a:lnSpc>
                <a:spcPct val="115000"/>
              </a:lnSpc>
              <a:spcBef>
                <a:spcPts val="1500"/>
              </a:spcBef>
              <a:spcAft>
                <a:spcPts val="0"/>
              </a:spcAft>
              <a:buNone/>
            </a:pPr>
            <a:r>
              <a:rPr lang="en" sz="1200" dirty="0">
                <a:solidFill>
                  <a:schemeClr val="dk1"/>
                </a:solidFill>
              </a:rPr>
              <a:t>WIP Report Automation</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Automate your WIP Report for daily updates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over 50 key metrics to include in your WIP, including profit margin, % completion, over &amp; billings, and earned revenue.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the report by Project Manager, job status, dates, types, profitability, and more.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Drill down into project performance for real-time updates and risk identification.</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Export reports to PDF, CSV, or Excel for easy sharing and analysis.</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Projected Final Costs (PFC) for Project Managers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Empower Project Managers with essential project financial metrics.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Including the contract amount, an up-to-date revised margin, and job-to-date costs.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The PFC offers seven different adjustment methods, including percentage complete, cost-to-complete, hours to complete, quantity to complete, complete line item, project hours </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Capture critical details of all adjustments that include the amount, the root cause, the date, the person making the adjustment, and leave a note for additional context</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Providing a detailed breakdown of all transactions for each line item</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Revenue Forecasting at the Company &amp; Project Level</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Roboto"/>
              <a:buChar char="●"/>
            </a:pPr>
            <a:r>
              <a:rPr lang="en" sz="1200" dirty="0">
                <a:solidFill>
                  <a:schemeClr val="dk1"/>
                </a:solidFill>
              </a:rPr>
              <a:t>At the company level:</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Enhance forecasting accuracy with up-to-date backlog and prospective job data</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Set revenue targets and track progress month-to-month </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Adjust forecasts using different scenarios and standard curves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At the project level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Monitor contract amount, earned revenue, backlog, and % completion</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Accurately forecast work completed or costs incurred each month</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Utilize linear, S-curve, or custom curves for trajectory analysis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Compare projected vs. actual completion percentages easily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 sz="1200" dirty="0">
                <a:solidFill>
                  <a:schemeClr val="dk1"/>
                </a:solidFill>
              </a:rPr>
              <a:t>Gain a Clear Picture: Executive &amp; Project Overview Dashboards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Executive Dashboard: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financial reports and monitor critical ratios into liquidity, profitability, leverage, and efficiency</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quick and accurate information on profitability, AR, AP, payroll, billing status, and change orders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Project Overview Dashboard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Provides a comprehensive job cost report overview.</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Allows tracking of billing progress, percentage billed, and confirmed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Offers insights into change orders' impact on project contracts, budgets, and margins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Enables monitoring and identification of trends in labor activity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US" sz="1200" b="1" u="sng" dirty="0">
                <a:solidFill>
                  <a:schemeClr val="dk1"/>
                </a:solidFill>
              </a:rPr>
              <a:t>Script:</a:t>
            </a:r>
          </a:p>
          <a:p>
            <a:pPr marL="0" lvl="0" indent="0" algn="l" rtl="0">
              <a:lnSpc>
                <a:spcPct val="115000"/>
              </a:lnSpc>
              <a:spcBef>
                <a:spcPts val="1500"/>
              </a:spcBef>
              <a:spcAft>
                <a:spcPts val="0"/>
              </a:spcAft>
              <a:buNone/>
            </a:pPr>
            <a:endParaRPr lang="en-US" sz="1200" dirty="0">
              <a:solidFill>
                <a:schemeClr val="dk1"/>
              </a:solidFill>
            </a:endParaRPr>
          </a:p>
          <a:p>
            <a:pPr marL="0" lvl="0" indent="0" algn="l" rtl="0">
              <a:lnSpc>
                <a:spcPct val="115000"/>
              </a:lnSpc>
              <a:spcBef>
                <a:spcPts val="1500"/>
              </a:spcBef>
              <a:spcAft>
                <a:spcPts val="0"/>
              </a:spcAft>
              <a:buNone/>
            </a:pPr>
            <a:r>
              <a:rPr lang="en-US" sz="20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Let’s explore the four areas that will achieve this:</a:t>
            </a:r>
            <a:br>
              <a:rPr lang="en-US" sz="2000" dirty="0">
                <a:solidFill>
                  <a:srgbClr val="262626"/>
                </a:solidFill>
                <a:latin typeface="Roboto"/>
                <a:ea typeface="Roboto"/>
                <a:cs typeface="Roboto"/>
                <a:sym typeface="Roboto"/>
              </a:rPr>
            </a:br>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1. WIP Report Automation:</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Imagine having your WIP report automatically updated daily. With ProNovos, this becomes a reality. You can access over 50 key metrics to include in your WIP report, such as profit margin, percentage completion, over and billings, and earned revenue. The best part? You can filter this report by criteria like Project Manager, job status, dates, types, and profitability. Plus, you can drill down into project performance for real-time updates and risk identification. It's a breeze when you need to share or analyze this data because you can export reports to PDF, CSV, or Excel.</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2. Projected Final Costs (PFC) for Project Managers: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For Project Managers, ProNovos is a game-changer. It empowers them with essential project financial metrics, including the contract amount, an up-to-date revised margin, and job-to-date costs. But that's not all; ProNovos offers seven different adjustment methods, allowing for project management flexibility. You can capture critical details of all adjustments, including the amount, the root cause, the date, the person adjusting, and leave a note for additional context. It provides a detailed breakdown of all transactions for each line item, making project management more transparent and efficient.</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3. Revenue Forecasting at the Company &amp; Project Level:</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Regarding revenue forecasting, ProNovos has you covered at both the company and project levels. You can enhance forecasting accuracy at the company level with an up-to-date backlog and prospective job data. You can set revenue targets and track progress month-to-month. Moreover, you can adjust forecasts using different scenarios and standard curves to make more informed decisions.</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For Project Managers, ProNovos allows you to monitor contract amount, earned revenue, backlog, and percentage completion. This means you can accurately forecast work completed or costs incurred each month. You can use linear, S-curve, or custom curves to analyze trajectory and compare projected vs. actual completion percentages. It's all about giving you the tools to prioritize your projects.</a:t>
            </a:r>
          </a:p>
          <a:p>
            <a:pPr algn="l"/>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4. Gain a Clear Picture: Executive &amp; Project Overview Dashboards: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Finally, let’s discuss gaining a clear picture of your business with ProNovos. For executives, an intuitive Executive Dashboard enables you to filter through financial reports and monitor critical ratios related to liquidity, profitability, leverage, and efficiency. You can access quick and accurate information on profitability, accounts receivable, accounts payable, payroll, billing status, and change orders. It's a holistic view of your company's financial health.</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The Project Overview Dashboard offers a comprehensive job cost report overview for Project Managers. You can easily track billing progress, percentage billed, and confirmed amounts. This dashboard also provides insights into the impact of change orders on project contracts, budgets, and margins. And it enables you to monitor and identify trends in labor activity, ensuring your projects stay on track.</a:t>
            </a:r>
          </a:p>
          <a:p>
            <a:pPr marL="158750" indent="0" algn="l">
              <a:buNone/>
            </a:pPr>
            <a:endParaRPr lang="en-US" sz="2000" b="0" i="0" dirty="0">
              <a:solidFill>
                <a:srgbClr val="374151"/>
              </a:solidFill>
              <a:effectLst/>
              <a:latin typeface="Söhne"/>
            </a:endParaRP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As you can see, ProNovos will help you streamline your operations, empower your Project Managers, and provide the insights you need to protect profits. Now, let’s dive in and look at how ProNovos can help you protect your cash flow.</a:t>
            </a:r>
            <a:endParaRPr sz="1200" dirty="0">
              <a:solidFill>
                <a:schemeClr val="dk1"/>
              </a:solidFill>
            </a:endParaRPr>
          </a:p>
        </p:txBody>
      </p:sp>
      <p:sp>
        <p:nvSpPr>
          <p:cNvPr id="175" name="Google Shape;175;g27a6c885ca5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a6c885ca5_2_1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u="sng" dirty="0">
                <a:solidFill>
                  <a:schemeClr val="dk1"/>
                </a:solidFill>
                <a:latin typeface="Roboto"/>
                <a:ea typeface="Roboto"/>
                <a:cs typeface="Roboto"/>
                <a:sym typeface="Roboto"/>
              </a:rPr>
              <a:t>Talking Points:</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can help you safeguard cash flow by simplifying the cash flow forecast, enhancing billing processes, and optimizing accounts receivable collections for better financial management. </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does this by:</a:t>
            </a:r>
            <a:endParaRPr sz="1200" dirty="0">
              <a:solidFill>
                <a:schemeClr val="dk1"/>
              </a:solidFill>
            </a:endParaRPr>
          </a:p>
          <a:p>
            <a:pPr marL="457200" lvl="0" indent="-304800" algn="l" rtl="0">
              <a:lnSpc>
                <a:spcPct val="115000"/>
              </a:lnSpc>
              <a:spcBef>
                <a:spcPts val="150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Cash Flow Forecasting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Simplify forecasting to identify potential cash shortages and mitigate risks.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your line of credit usage and anticipate drawdown needs.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cash inflows and outflows, including Accounts Receivable, Accounts Payable, and payroll expenses.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Customize the tool to align with your business's unique income and expense sources.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Monitoring Billings &amp; Managing Invoicing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Ensure project teams have the necessary information for accurate project billing.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billing progress, percentage billed, and confirmations.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"Days to Pay" for payment insights and dive into cash received and outstanding amounts.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Accounts Receivable Collections Feature</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Expedite invoice delivery to clients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Enhance payment predictability through automation</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Automate invoice email notifications and follow-ups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and analyze Accounts Receivable outstanding and total retention</a:t>
            </a:r>
            <a:endParaRPr sz="1200" dirty="0">
              <a:solidFill>
                <a:schemeClr val="dk1"/>
              </a:solidFill>
              <a:latin typeface="Roboto"/>
              <a:ea typeface="Roboto"/>
              <a:cs typeface="Roboto"/>
              <a:sym typeface="Roboto"/>
            </a:endParaRPr>
          </a:p>
          <a:p>
            <a:pPr marL="0" lvl="0" indent="0" algn="l" rtl="0">
              <a:spcBef>
                <a:spcPts val="1500"/>
              </a:spcBef>
              <a:spcAft>
                <a:spcPts val="0"/>
              </a:spcAft>
              <a:buNone/>
            </a:pPr>
            <a:endParaRPr lang="en" sz="1200" dirty="0">
              <a:solidFill>
                <a:schemeClr val="dk1"/>
              </a:solidFill>
            </a:endParaRPr>
          </a:p>
          <a:p>
            <a:pPr marL="0" lvl="0" indent="0" algn="l" rtl="0">
              <a:spcBef>
                <a:spcPts val="1500"/>
              </a:spcBef>
              <a:spcAft>
                <a:spcPts val="0"/>
              </a:spcAft>
              <a:buNone/>
            </a:pPr>
            <a:r>
              <a:rPr lang="en-US" sz="1200" b="1" u="sng" dirty="0">
                <a:solidFill>
                  <a:schemeClr val="dk1"/>
                </a:solidFill>
              </a:rPr>
              <a:t>Script:</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talk about something every construction professional cares deeply about: cash flow. It's the lifeblood of your company, and with ProNovos, you can take control and ensure a healthy financial outlook. Here's how ProNovos makes it happen:</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Cash Flow Forecasting: </a:t>
            </a:r>
          </a:p>
          <a:p>
            <a:pPr marL="0" lvl="0" indent="0" algn="l" rtl="0">
              <a:spcBef>
                <a:spcPts val="1500"/>
              </a:spcBef>
              <a:spcAft>
                <a:spcPts val="0"/>
              </a:spcAft>
              <a:buNone/>
            </a:pPr>
            <a:r>
              <a:rPr lang="en-US" sz="2000" b="0" i="0" dirty="0">
                <a:solidFill>
                  <a:srgbClr val="374151"/>
                </a:solidFill>
                <a:effectLst/>
                <a:latin typeface="Söhne"/>
              </a:rPr>
              <a:t>Let’s discuss cash flow forecasting. ProNovos simplifies this process, making it a breeze to identify potential cash shortages and mitigate risks. You can closely monitor your line of credit usage and anticipate when you might need to draw funds. It doesn't stop there; you can track every dollar coming in and going out, including Accounts Receivable, Accounts Payable, and payroll expenses. The best part? You can customize the tool to fit your business's unique income and expense sources, giving you tailored insights into your cash flow.</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Monitoring Billings &amp; Managing Invoicing:</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Billing processes can be a headache, but ProNovos is here to make it smoother. With ProNovos, you ensure that your project teams have all the information they need for accurate project billing. You can easily track billing progress, see the percentage billed, and get confirmations in real time. Plus, you can closely watch "Days to Pay," providing valuable insights into when you can expect payments. And if you want to dive deeper, you can monitor cash received and outstanding amounts, giving you complete control over your invoicing.</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Accounts Receivable Collections Feature:</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Last, let's talk about getting those payments in the door. ProNovos offers an Accounts Receivable Collections report that streamlines the process. You better monitor and expedite invoice delivery to your clients, ensuring they receive them promptly. Payment predictability gets a boost through automation, making it easier to plan your finances. No more chasing down clients; ProNovos can automate invoice email notifications and follow-ups. And for those who love data, you can monitor and analyze your Accounts Receivable outstanding and total retention, ensuring you're on top of your collections game.</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move on to how ProNovos can help your project managers and leadership team.</a:t>
            </a:r>
          </a:p>
          <a:p>
            <a:pPr marL="0" lvl="0" indent="0" algn="l" rtl="0">
              <a:spcBef>
                <a:spcPts val="1500"/>
              </a:spcBef>
              <a:spcAft>
                <a:spcPts val="0"/>
              </a:spcAft>
              <a:buNone/>
            </a:pP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p:txBody>
      </p:sp>
      <p:sp>
        <p:nvSpPr>
          <p:cNvPr id="196" name="Google Shape;196;g27a6c885ca5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a6c885ca5_2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100"/>
              <a:buNone/>
            </a:pPr>
            <a:r>
              <a:rPr lang="en" sz="1200" b="1" u="sng" dirty="0">
                <a:solidFill>
                  <a:schemeClr val="dk1"/>
                </a:solidFill>
                <a:latin typeface="Roboto"/>
                <a:ea typeface="Roboto"/>
                <a:cs typeface="Roboto"/>
                <a:sym typeface="Roboto"/>
              </a:rPr>
              <a:t>Talking Points:</a:t>
            </a:r>
          </a:p>
          <a:p>
            <a:pPr marL="0" lvl="0" indent="0" algn="l" rtl="0">
              <a:lnSpc>
                <a:spcPct val="150000"/>
              </a:lnSpc>
              <a:spcBef>
                <a:spcPts val="0"/>
              </a:spcBef>
              <a:spcAft>
                <a:spcPts val="0"/>
              </a:spcAft>
              <a:buSzPts val="1100"/>
              <a:buNone/>
            </a:pPr>
            <a:endParaRPr lang="en" sz="1200" dirty="0">
              <a:solidFill>
                <a:schemeClr val="dk1"/>
              </a:solidFill>
              <a:latin typeface="Roboto"/>
              <a:ea typeface="Roboto"/>
              <a:cs typeface="Roboto"/>
              <a:sym typeface="Roboto"/>
            </a:endParaRPr>
          </a:p>
          <a:p>
            <a:pPr marL="0" lvl="0" indent="0" algn="l" rtl="0">
              <a:lnSpc>
                <a:spcPct val="150000"/>
              </a:lnSpc>
              <a:spcBef>
                <a:spcPts val="0"/>
              </a:spcBef>
              <a:spcAft>
                <a:spcPts val="0"/>
              </a:spcAft>
              <a:buSzPts val="1100"/>
              <a:buNone/>
            </a:pPr>
            <a:r>
              <a:rPr lang="en" sz="1200" dirty="0">
                <a:solidFill>
                  <a:schemeClr val="dk1"/>
                </a:solidFill>
                <a:latin typeface="Roboto"/>
                <a:ea typeface="Roboto"/>
                <a:cs typeface="Roboto"/>
                <a:sym typeface="Roboto"/>
              </a:rPr>
              <a:t>ProNovos empowers project teams and office leadership with comprehensive financial control and insights, fostering efficient decision-making and financial success.</a:t>
            </a:r>
            <a:endParaRPr sz="1200" dirty="0">
              <a:solidFill>
                <a:schemeClr val="dk1"/>
              </a:solidFill>
            </a:endParaRPr>
          </a:p>
          <a:p>
            <a:pPr marL="0" lvl="0" indent="0" algn="l" rtl="0">
              <a:lnSpc>
                <a:spcPct val="150000"/>
              </a:lnSpc>
              <a:spcBef>
                <a:spcPts val="0"/>
              </a:spcBef>
              <a:spcAft>
                <a:spcPts val="0"/>
              </a:spcAft>
              <a:buSzPts val="1100"/>
              <a:buNone/>
            </a:pPr>
            <a:endParaRPr sz="1300" dirty="0">
              <a:solidFill>
                <a:schemeClr val="dk1"/>
              </a:solidFill>
            </a:endParaRPr>
          </a:p>
          <a:p>
            <a:pPr marL="0" lvl="0" indent="0" algn="l" rtl="0">
              <a:lnSpc>
                <a:spcPct val="150000"/>
              </a:lnSpc>
              <a:spcBef>
                <a:spcPts val="0"/>
              </a:spcBef>
              <a:spcAft>
                <a:spcPts val="0"/>
              </a:spcAft>
              <a:buSzPts val="1100"/>
              <a:buNone/>
            </a:pPr>
            <a:r>
              <a:rPr lang="en" sz="1300" dirty="0">
                <a:solidFill>
                  <a:schemeClr val="dk1"/>
                </a:solidFill>
              </a:rPr>
              <a:t>Benefits for Project Managers/Team</a:t>
            </a:r>
            <a:endParaRPr sz="13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rPr>
              <a:t>Provide dynamic financial insights into critical KPIs for project budget, costs, billings, labor, and change orders</a:t>
            </a:r>
            <a:endParaRPr sz="12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latin typeface="Roboto"/>
                <a:ea typeface="Roboto"/>
                <a:cs typeface="Roboto"/>
                <a:sym typeface="Roboto"/>
              </a:rPr>
              <a:t>Leverage business intelligence for advanced project forecasting, enhancing profitability and risk assessment</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Empower project managers with actionable insights to improve profits and cash flow</a:t>
            </a:r>
            <a:br>
              <a:rPr lang="en" sz="1200" dirty="0">
                <a:solidFill>
                  <a:schemeClr val="dk1"/>
                </a:solidFill>
                <a:latin typeface="Roboto"/>
                <a:ea typeface="Roboto"/>
                <a:cs typeface="Roboto"/>
                <a:sym typeface="Roboto"/>
              </a:rPr>
            </a:br>
            <a:endParaRPr sz="1200" dirty="0">
              <a:solidFill>
                <a:schemeClr val="dk1"/>
              </a:solidFill>
            </a:endParaRPr>
          </a:p>
          <a:p>
            <a:pPr marL="0" lvl="0" indent="0" algn="l" rtl="0">
              <a:lnSpc>
                <a:spcPct val="150000"/>
              </a:lnSpc>
              <a:spcBef>
                <a:spcPts val="1500"/>
              </a:spcBef>
              <a:spcAft>
                <a:spcPts val="0"/>
              </a:spcAft>
              <a:buSzPts val="1100"/>
              <a:buNone/>
            </a:pPr>
            <a:r>
              <a:rPr lang="en" sz="1300" dirty="0">
                <a:solidFill>
                  <a:schemeClr val="dk1"/>
                </a:solidFill>
              </a:rPr>
              <a:t>Benefits for the Office &amp; Executives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Enhance the flexibility and accuracy of financial forecasts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Proactive visibility into essential financial reports and metrics</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Analyze the total outstanding invoices due, retention, and who needs to pay what</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See your top revenue sources by clients, sales, and change orders</a:t>
            </a:r>
            <a:endParaRPr sz="1300" dirty="0">
              <a:solidFill>
                <a:schemeClr val="dk1"/>
              </a:solidFill>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Explore project profits by company, job status, PM, project type, size, geographic, and time period </a:t>
            </a:r>
            <a:endParaRPr sz="1300" dirty="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View Change Orders across all projects, the number of statuses, and the impact on the overall financial outlook. </a:t>
            </a:r>
            <a:endParaRPr sz="1300" dirty="0">
              <a:solidFill>
                <a:schemeClr val="dk1"/>
              </a:solidFill>
              <a:latin typeface="Roboto"/>
              <a:ea typeface="Roboto"/>
              <a:cs typeface="Roboto"/>
              <a:sym typeface="Roboto"/>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Save time and eliminate cumbersome reporting tasks like running search queries, compiling data from spreadsheets, and manual entry</a:t>
            </a:r>
            <a:endParaRPr sz="1300" dirty="0">
              <a:solidFill>
                <a:schemeClr val="dk1"/>
              </a:solidFill>
            </a:endParaRPr>
          </a:p>
          <a:p>
            <a:pPr marL="0" lvl="0" indent="0" algn="l" rtl="0">
              <a:lnSpc>
                <a:spcPct val="150000"/>
              </a:lnSpc>
              <a:spcBef>
                <a:spcPts val="0"/>
              </a:spcBef>
              <a:spcAft>
                <a:spcPts val="0"/>
              </a:spcAft>
              <a:buNone/>
            </a:pPr>
            <a:endParaRPr lang="en-US" sz="1300" dirty="0">
              <a:solidFill>
                <a:schemeClr val="dk1"/>
              </a:solidFil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 sz="1400" b="1" u="sng" dirty="0">
                <a:solidFill>
                  <a:schemeClr val="dk1"/>
                </a:solidFill>
                <a:latin typeface="Roboto"/>
                <a:ea typeface="Roboto"/>
                <a:cs typeface="Roboto"/>
                <a:sym typeface="Roboto"/>
              </a:rPr>
              <a:t>Script:</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 sz="1400" b="1" u="sng" dirty="0">
              <a:solidFill>
                <a:schemeClr val="dk1"/>
              </a:solidFill>
              <a:latin typeface="Roboto"/>
              <a:ea typeface="Roboto"/>
              <a:cs typeface="Roboto"/>
              <a:sym typeface="Roboto"/>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Empowering Your Team and Leadership with ProNovos:</a:t>
            </a: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ProNovos empowers your project and leadership teams, giving you the tools for comprehensive financial control and insights. It's all about fostering efficient decision-making and achieving financial success.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Here's what ProNovos helps both teams: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Project Managers/Team:</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For Project Managers, ProNovos provides dynamic financial insights into those crucial Key Performance Indicators (KPIs) for your projects—budget, costs, billings, labor, and change orders. Imagine your project managers having business intelligence at their fingertips to take your project forecasting to the next level. You'll enhance profitability and assess risks with confidence. ProNovos helps PMs by providing actionable insights to improve profits and cash flow, making their job easier and more rewarding.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the Office &amp; Executives:</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Let’s discuss how ProNovos can help executive leaders. It enhances the flexibility and accuracy of your financial forecasts, allowing you to plan with precision. You gain proactive visibility into essential financial reports and metrics, so you're always in the know—no more surprises. You can analyze the total outstanding invoices due, retention amounts, and who needs to pay what. Plus, you'll see your top revenue sources by clients, sales, and change orders, helping you steer the ship in the right direction. Dive deep into project profits by various criteria, from company and job status to Project Manager, project type, size, geographic location, and time period. And let's not forget about those pesky change orders; ProNovos enables you to view them across all projects, tracks their statuses, and shows you their impact on your overall financial outlook. Say goodbye to time-consuming reporting tasks like running search queries, compiling data from spreadsheets, and manual data entry. ProNovos saves you time and eliminates those headaches.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Whether you're a Project Manager looking for dynamic insights or an executive seeking proactive visibility, ProNovos will help you work smarter, not harder. Let’s look at a real-world example.</a:t>
            </a:r>
            <a:endParaRPr sz="1300" dirty="0">
              <a:solidFill>
                <a:schemeClr val="dk1"/>
              </a:solidFill>
            </a:endParaRPr>
          </a:p>
        </p:txBody>
      </p:sp>
      <p:sp>
        <p:nvSpPr>
          <p:cNvPr id="231" name="Google Shape;231;g27a6c885ca5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a6c885ca5_2_168: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u="sng" dirty="0">
                <a:solidFill>
                  <a:srgbClr val="292929"/>
                </a:solidFill>
                <a:latin typeface="Roboto"/>
                <a:ea typeface="Roboto"/>
                <a:cs typeface="Roboto"/>
                <a:sym typeface="Roboto"/>
              </a:rPr>
              <a:t>Talking Points:</a:t>
            </a:r>
          </a:p>
          <a:p>
            <a:pPr marL="0" lvl="0" indent="0" algn="l" rtl="0">
              <a:lnSpc>
                <a:spcPct val="100000"/>
              </a:lnSpc>
              <a:spcBef>
                <a:spcPts val="0"/>
              </a:spcBef>
              <a:spcAft>
                <a:spcPts val="0"/>
              </a:spcAft>
              <a:buNone/>
            </a:pPr>
            <a:endParaRPr lang="en"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Atlas is a heavy civil contractor specializing in pipe and dirt, based in West Lafayette, Indiana, with a payroll of about 150 people and annual revenues of approximately $60 million. </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They have been utilizing ProNovos since early 2022 and use Foundation Software</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Atlas Excavating automated its financial data workflows into the pre-built dashboards in ProNovos’ cloud-based Analytics Marketplace. </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 goal was to bolster profits by making better use of the company’s existing construction data</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The next step is to schedule a meeting with ProNovos to see it live, discuss challenges, and have a more in-depth conversation.</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2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lang="en-US" sz="15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1500" b="1" u="sng" dirty="0">
                <a:solidFill>
                  <a:srgbClr val="292929"/>
                </a:solidFill>
                <a:highlight>
                  <a:srgbClr val="FFFFFF"/>
                </a:highlight>
                <a:latin typeface="Roboto"/>
                <a:ea typeface="Roboto"/>
                <a:cs typeface="Roboto"/>
                <a:sym typeface="Roboto"/>
              </a:rPr>
              <a:t>Script:</a:t>
            </a:r>
          </a:p>
          <a:p>
            <a:pPr marL="0" lvl="0" indent="0" algn="l" rtl="0">
              <a:lnSpc>
                <a:spcPct val="100000"/>
              </a:lnSpc>
              <a:spcBef>
                <a:spcPts val="0"/>
              </a:spcBef>
              <a:spcAft>
                <a:spcPts val="0"/>
              </a:spcAft>
              <a:buSzPts val="1100"/>
              <a:buNone/>
            </a:pPr>
            <a:endParaRPr lang="en-US" sz="1500" b="1" i="0" u="sng" dirty="0">
              <a:solidFill>
                <a:srgbClr val="292929"/>
              </a:solidFill>
              <a:effectLst/>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Atlas Excavating is a heavy civil contractor specializing in pipe and dirt work. They're based in the heart of West Lafayette, Indiana, with a dedicated team of around 150 people. Atlas is a dynamic player in the industry, with annual revenues of approximately $60 million. In early 2022, Atlas started utilizing ProNovos to automate their financial data workflows using pre-built dashboards. This helped them to boost profits by making the best possible use of their existing construction data.</a:t>
            </a:r>
          </a:p>
          <a:p>
            <a:pPr marL="0" lvl="0" indent="0" algn="l" rtl="0">
              <a:lnSpc>
                <a:spcPct val="100000"/>
              </a:lnSpc>
              <a:spcBef>
                <a:spcPts val="0"/>
              </a:spcBef>
              <a:spcAft>
                <a:spcPts val="0"/>
              </a:spcAft>
              <a:buSzPts val="1100"/>
              <a:buNone/>
            </a:pPr>
            <a:endParaRPr lang="en-US" sz="2800" b="0" i="0" dirty="0">
              <a:solidFill>
                <a:srgbClr val="374151"/>
              </a:solidFill>
              <a:effectLst/>
              <a:latin typeface="Söhne"/>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I would love for you to see this in action. Would you like to schedule a time to see it live?</a:t>
            </a:r>
          </a:p>
        </p:txBody>
      </p:sp>
      <p:sp>
        <p:nvSpPr>
          <p:cNvPr id="254" name="Google Shape;254;g27a6c885ca5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5565399" y="2091121"/>
            <a:ext cx="911672" cy="920552"/>
          </a:xfrm>
          <a:prstGeom prst="ellipse">
            <a:avLst/>
          </a:prstGeom>
          <a:solidFill>
            <a:schemeClr val="lt1"/>
          </a:solidFill>
          <a:ln>
            <a:noFill/>
          </a:ln>
        </p:spPr>
      </p:sp>
      <p:sp>
        <p:nvSpPr>
          <p:cNvPr id="54" name="Google Shape;54;p14"/>
          <p:cNvSpPr>
            <a:spLocks noGrp="1"/>
          </p:cNvSpPr>
          <p:nvPr>
            <p:ph type="pic" idx="3"/>
          </p:nvPr>
        </p:nvSpPr>
        <p:spPr>
          <a:xfrm>
            <a:off x="7018624" y="2136118"/>
            <a:ext cx="911672" cy="920552"/>
          </a:xfrm>
          <a:prstGeom prst="ellipse">
            <a:avLst/>
          </a:prstGeom>
          <a:solidFill>
            <a:schemeClr val="lt1"/>
          </a:solidFill>
          <a:ln>
            <a:noFill/>
          </a:ln>
        </p:spPr>
      </p:sp>
      <p:sp>
        <p:nvSpPr>
          <p:cNvPr id="55" name="Google Shape;55;p14"/>
          <p:cNvSpPr>
            <a:spLocks noGrp="1"/>
          </p:cNvSpPr>
          <p:nvPr>
            <p:ph type="pic" idx="4"/>
          </p:nvPr>
        </p:nvSpPr>
        <p:spPr>
          <a:xfrm>
            <a:off x="2661868" y="2091121"/>
            <a:ext cx="911672" cy="920552"/>
          </a:xfrm>
          <a:prstGeom prst="ellipse">
            <a:avLst/>
          </a:prstGeom>
          <a:solidFill>
            <a:schemeClr val="lt1"/>
          </a:solidFill>
          <a:ln>
            <a:noFill/>
          </a:ln>
        </p:spPr>
      </p:sp>
      <p:sp>
        <p:nvSpPr>
          <p:cNvPr id="56" name="Google Shape;56;p14"/>
          <p:cNvSpPr>
            <a:spLocks noGrp="1"/>
          </p:cNvSpPr>
          <p:nvPr>
            <p:ph type="pic" idx="5"/>
          </p:nvPr>
        </p:nvSpPr>
        <p:spPr>
          <a:xfrm>
            <a:off x="4111488" y="2136118"/>
            <a:ext cx="911672" cy="920552"/>
          </a:xfrm>
          <a:prstGeom prst="ellipse">
            <a:avLst/>
          </a:prstGeom>
          <a:solidFill>
            <a:schemeClr val="lt1"/>
          </a:solidFill>
          <a:ln>
            <a:noFill/>
          </a:ln>
        </p:spPr>
      </p:sp>
      <p:sp>
        <p:nvSpPr>
          <p:cNvPr id="57" name="Google Shape;57;p14"/>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0" y="0"/>
            <a:ext cx="3967027" cy="5143500"/>
          </a:xfrm>
          <a:prstGeom prst="rect">
            <a:avLst/>
          </a:prstGeom>
          <a:solidFill>
            <a:schemeClr val="l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2628690" y="726161"/>
            <a:ext cx="911672" cy="920552"/>
          </a:xfrm>
          <a:prstGeom prst="ellipse">
            <a:avLst/>
          </a:prstGeom>
          <a:solidFill>
            <a:schemeClr val="lt1"/>
          </a:solidFill>
          <a:ln>
            <a:noFill/>
          </a:ln>
        </p:spPr>
      </p:sp>
      <p:sp>
        <p:nvSpPr>
          <p:cNvPr id="62" name="Google Shape;62;p16"/>
          <p:cNvSpPr>
            <a:spLocks noGrp="1"/>
          </p:cNvSpPr>
          <p:nvPr>
            <p:ph type="pic" idx="3"/>
          </p:nvPr>
        </p:nvSpPr>
        <p:spPr>
          <a:xfrm>
            <a:off x="5603220" y="726161"/>
            <a:ext cx="911672" cy="920552"/>
          </a:xfrm>
          <a:prstGeom prst="ellipse">
            <a:avLst/>
          </a:prstGeom>
          <a:solidFill>
            <a:schemeClr val="lt1"/>
          </a:solidFill>
          <a:ln>
            <a:noFill/>
          </a:ln>
        </p:spPr>
      </p:sp>
      <p:sp>
        <p:nvSpPr>
          <p:cNvPr id="63" name="Google Shape;63;p16"/>
          <p:cNvSpPr>
            <a:spLocks noGrp="1"/>
          </p:cNvSpPr>
          <p:nvPr>
            <p:ph type="pic" idx="4"/>
          </p:nvPr>
        </p:nvSpPr>
        <p:spPr>
          <a:xfrm>
            <a:off x="2577999" y="3435202"/>
            <a:ext cx="911672" cy="920551"/>
          </a:xfrm>
          <a:prstGeom prst="ellipse">
            <a:avLst/>
          </a:prstGeom>
          <a:solidFill>
            <a:schemeClr val="lt1"/>
          </a:solidFill>
          <a:ln>
            <a:noFill/>
          </a:ln>
        </p:spPr>
      </p:sp>
      <p:sp>
        <p:nvSpPr>
          <p:cNvPr id="64" name="Google Shape;64;p16"/>
          <p:cNvSpPr>
            <a:spLocks noGrp="1"/>
          </p:cNvSpPr>
          <p:nvPr>
            <p:ph type="pic" idx="5"/>
          </p:nvPr>
        </p:nvSpPr>
        <p:spPr>
          <a:xfrm>
            <a:off x="5651562" y="3429087"/>
            <a:ext cx="911672" cy="920551"/>
          </a:xfrm>
          <a:prstGeom prst="ellipse">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7" name="Google Shape;67;p17"/>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317500" algn="l">
              <a:lnSpc>
                <a:spcPct val="90000"/>
              </a:lnSpc>
              <a:spcBef>
                <a:spcPts val="300"/>
              </a:spcBef>
              <a:spcAft>
                <a:spcPts val="0"/>
              </a:spcAft>
              <a:buClr>
                <a:schemeClr val="dk1"/>
              </a:buClr>
              <a:buSzPts val="1400"/>
              <a:buChar char="​"/>
              <a:defRPr sz="1100"/>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68" name="Google Shape;68;p17"/>
          <p:cNvSpPr txBox="1">
            <a:spLocks noGrp="1"/>
          </p:cNvSpPr>
          <p:nvPr>
            <p:ph type="dt" idx="10"/>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9" name="Google Shape;69;p17"/>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sz="1100"/>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
        <p:nvSpPr>
          <p:cNvPr id="70" name="Google Shape;70;p17"/>
          <p:cNvSpPr txBox="1">
            <a:spLocks noGrp="1"/>
          </p:cNvSpPr>
          <p:nvPr>
            <p:ph type="sldNum" idx="12"/>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419100" algn="l">
              <a:lnSpc>
                <a:spcPct val="90000"/>
              </a:lnSpc>
              <a:spcBef>
                <a:spcPts val="300"/>
              </a:spcBef>
              <a:spcAft>
                <a:spcPts val="0"/>
              </a:spcAft>
              <a:buClr>
                <a:schemeClr val="dk1"/>
              </a:buClr>
              <a:buSzPts val="3000"/>
              <a:buChar char="​"/>
              <a:defRPr sz="1100"/>
            </a:lvl1pPr>
            <a:lvl2pPr marL="914400" lvl="1" indent="-400050" algn="l">
              <a:lnSpc>
                <a:spcPct val="90000"/>
              </a:lnSpc>
              <a:spcBef>
                <a:spcPts val="500"/>
              </a:spcBef>
              <a:spcAft>
                <a:spcPts val="0"/>
              </a:spcAft>
              <a:buClr>
                <a:schemeClr val="dk1"/>
              </a:buClr>
              <a:buSzPts val="2700"/>
              <a:buChar char="•"/>
              <a:defRPr sz="1100"/>
            </a:lvl2pPr>
            <a:lvl3pPr marL="1371600" lvl="2" indent="-381000" algn="l">
              <a:lnSpc>
                <a:spcPct val="90000"/>
              </a:lnSpc>
              <a:spcBef>
                <a:spcPts val="500"/>
              </a:spcBef>
              <a:spcAft>
                <a:spcPts val="0"/>
              </a:spcAft>
              <a:buClr>
                <a:schemeClr val="dk1"/>
              </a:buClr>
              <a:buSzPts val="2400"/>
              <a:buChar char="•"/>
              <a:defRPr sz="1100"/>
            </a:lvl3pPr>
            <a:lvl4pPr marL="1828800" lvl="3" indent="-381000" algn="l">
              <a:lnSpc>
                <a:spcPct val="90000"/>
              </a:lnSpc>
              <a:spcBef>
                <a:spcPts val="500"/>
              </a:spcBef>
              <a:spcAft>
                <a:spcPts val="0"/>
              </a:spcAft>
              <a:buClr>
                <a:schemeClr val="dk1"/>
              </a:buClr>
              <a:buSzPts val="2400"/>
              <a:buChar char="​"/>
              <a:defRPr sz="1100"/>
            </a:lvl4pPr>
            <a:lvl5pPr marL="2286000" lvl="4" indent="-323850" algn="l">
              <a:lnSpc>
                <a:spcPct val="90000"/>
              </a:lnSpc>
              <a:spcBef>
                <a:spcPts val="500"/>
              </a:spcBef>
              <a:spcAft>
                <a:spcPts val="0"/>
              </a:spcAft>
              <a:buClr>
                <a:schemeClr val="dk1"/>
              </a:buClr>
              <a:buSzPts val="15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3" name="Google Shape;73;p18"/>
          <p:cNvSpPr txBox="1">
            <a:spLocks noGrp="1"/>
          </p:cNvSpPr>
          <p:nvPr>
            <p:ph type="body" idx="2"/>
          </p:nvPr>
        </p:nvSpPr>
        <p:spPr>
          <a:xfrm>
            <a:off x="253812" y="765810"/>
            <a:ext cx="8615892" cy="287867"/>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300"/>
              </a:spcBef>
              <a:spcAft>
                <a:spcPts val="0"/>
              </a:spcAft>
              <a:buClr>
                <a:schemeClr val="accent2"/>
              </a:buClr>
              <a:buSzPts val="3600"/>
              <a:buNone/>
              <a:defRPr sz="1800">
                <a:solidFill>
                  <a:schemeClr val="accent2"/>
                </a:solidFill>
              </a:defRPr>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4" name="Google Shape;74;p18"/>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5" name="Google Shape;75;p18"/>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B8B8B"/>
              </a:buClr>
              <a:buSzPts val="1100"/>
              <a:buFont typeface="Calibri"/>
              <a:buNone/>
              <a:defRPr sz="800">
                <a:solidFill>
                  <a:srgbClr val="8B8B8B"/>
                </a:solidFill>
              </a:defRPr>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76"/>
        <p:cNvGrpSpPr/>
        <p:nvPr/>
      </p:nvGrpSpPr>
      <p:grpSpPr>
        <a:xfrm>
          <a:off x="0" y="0"/>
          <a:ext cx="0" cy="0"/>
          <a:chOff x="0" y="0"/>
          <a:chExt cx="0" cy="0"/>
        </a:xfrm>
      </p:grpSpPr>
      <p:sp>
        <p:nvSpPr>
          <p:cNvPr id="77" name="Google Shape;77;p19"/>
          <p:cNvSpPr txBox="1">
            <a:spLocks noGrp="1"/>
          </p:cNvSpPr>
          <p:nvPr>
            <p:ph type="ftr" idx="11"/>
          </p:nvPr>
        </p:nvSpPr>
        <p:spPr>
          <a:xfrm>
            <a:off x="250361" y="4703175"/>
            <a:ext cx="8054775" cy="3213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628650" y="1369219"/>
            <a:ext cx="7886700" cy="3263504"/>
          </a:xfrm>
          <a:prstGeom prst="rect">
            <a:avLst/>
          </a:prstGeom>
          <a:noFill/>
          <a:ln>
            <a:noFill/>
          </a:ln>
        </p:spPr>
        <p:txBody>
          <a:bodyPr spcFirstLastPara="1" wrap="square" lIns="6850" tIns="0" rIns="0" bIns="0" anchor="t" anchorCtr="0">
            <a:noAutofit/>
          </a:bodyPr>
          <a:lstStyle>
            <a:lvl1pPr marL="457200" lvl="0" indent="-361950" algn="l">
              <a:lnSpc>
                <a:spcPct val="90000"/>
              </a:lnSpc>
              <a:spcBef>
                <a:spcPts val="800"/>
              </a:spcBef>
              <a:spcAft>
                <a:spcPts val="0"/>
              </a:spcAft>
              <a:buClr>
                <a:schemeClr val="dk1"/>
              </a:buClr>
              <a:buSzPts val="2100"/>
              <a:buChar char="•"/>
              <a:defRPr sz="1100"/>
            </a:lvl1pPr>
            <a:lvl2pPr marL="914400" lvl="1" indent="-342900" algn="l">
              <a:lnSpc>
                <a:spcPct val="90000"/>
              </a:lnSpc>
              <a:spcBef>
                <a:spcPts val="400"/>
              </a:spcBef>
              <a:spcAft>
                <a:spcPts val="0"/>
              </a:spcAft>
              <a:buClr>
                <a:schemeClr val="dk1"/>
              </a:buClr>
              <a:buSzPts val="1800"/>
              <a:buChar char="•"/>
              <a:defRPr sz="1100"/>
            </a:lvl2pPr>
            <a:lvl3pPr marL="1371600" lvl="2" indent="-323850" algn="l">
              <a:lnSpc>
                <a:spcPct val="90000"/>
              </a:lnSpc>
              <a:spcBef>
                <a:spcPts val="400"/>
              </a:spcBef>
              <a:spcAft>
                <a:spcPts val="0"/>
              </a:spcAft>
              <a:buClr>
                <a:schemeClr val="dk1"/>
              </a:buClr>
              <a:buSzPts val="15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0" name="Google Shape;80;p20"/>
          <p:cNvSpPr txBox="1">
            <a:spLocks noGrp="1"/>
          </p:cNvSpPr>
          <p:nvPr>
            <p:ph type="body" idx="2"/>
          </p:nvPr>
        </p:nvSpPr>
        <p:spPr>
          <a:xfrm>
            <a:off x="253812" y="765810"/>
            <a:ext cx="8615892" cy="253916"/>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800"/>
              </a:spcBef>
              <a:spcAft>
                <a:spcPts val="0"/>
              </a:spcAft>
              <a:buClr>
                <a:schemeClr val="accent2"/>
              </a:buClr>
              <a:buSzPts val="1800"/>
              <a:buNone/>
              <a:defRPr sz="1800">
                <a:solidFill>
                  <a:schemeClr val="accent2"/>
                </a:solidFill>
              </a:defRPr>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1" name="Google Shape;81;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2" name="Google Shape;82;p20"/>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8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2"/>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89" name="Google Shape;89;p22"/>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628650" y="1369219"/>
            <a:ext cx="7886700" cy="3263504"/>
          </a:xfrm>
          <a:prstGeom prst="rect">
            <a:avLst/>
          </a:prstGeom>
          <a:noFill/>
          <a:ln>
            <a:noFill/>
          </a:ln>
        </p:spPr>
        <p:txBody>
          <a:bodyPr spcFirstLastPara="1" wrap="square" lIns="5150" tIns="0" rIns="0" bIns="0" anchor="t" anchorCtr="0">
            <a:noAutofit/>
          </a:bodyPr>
          <a:lstStyle>
            <a:lvl1pPr marL="457200" lvl="0" indent="-330200" algn="l">
              <a:lnSpc>
                <a:spcPct val="90000"/>
              </a:lnSpc>
              <a:spcBef>
                <a:spcPts val="800"/>
              </a:spcBef>
              <a:spcAft>
                <a:spcPts val="0"/>
              </a:spcAft>
              <a:buClr>
                <a:schemeClr val="dk1"/>
              </a:buClr>
              <a:buSzPts val="16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3" name="Google Shape;93;p23"/>
          <p:cNvSpPr txBox="1">
            <a:spLocks noGrp="1"/>
          </p:cNvSpPr>
          <p:nvPr>
            <p:ph type="body" idx="2"/>
          </p:nvPr>
        </p:nvSpPr>
        <p:spPr>
          <a:xfrm>
            <a:off x="253812" y="765810"/>
            <a:ext cx="8615892" cy="35509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800"/>
              </a:spcBef>
              <a:spcAft>
                <a:spcPts val="0"/>
              </a:spcAft>
              <a:buClr>
                <a:schemeClr val="accent2"/>
              </a:buClr>
              <a:buSzPts val="1400"/>
              <a:buNone/>
              <a:defRPr sz="1800">
                <a:solidFill>
                  <a:schemeClr val="accent2"/>
                </a:solidFill>
              </a:defRPr>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4" name="Google Shape;94;p23"/>
          <p:cNvSpPr txBox="1">
            <a:spLocks noGrp="1"/>
          </p:cNvSpPr>
          <p:nvPr>
            <p:ph type="title"/>
          </p:nvPr>
        </p:nvSpPr>
        <p:spPr>
          <a:xfrm>
            <a:off x="628650" y="273844"/>
            <a:ext cx="7886700" cy="994172"/>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5" name="Google Shape;95;p23"/>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8" name="Google Shape;98;p24"/>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298450" algn="l">
              <a:lnSpc>
                <a:spcPct val="90000"/>
              </a:lnSpc>
              <a:spcBef>
                <a:spcPts val="300"/>
              </a:spcBef>
              <a:spcAft>
                <a:spcPts val="0"/>
              </a:spcAft>
              <a:buClr>
                <a:schemeClr val="dk1"/>
              </a:buClr>
              <a:buSzPts val="1100"/>
              <a:buChar char="​"/>
              <a:defRPr sz="1100"/>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99" name="Google Shape;99;p24"/>
          <p:cNvSpPr txBox="1">
            <a:spLocks noGrp="1"/>
          </p:cNvSpPr>
          <p:nvPr>
            <p:ph type="dt" idx="10"/>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00" name="Google Shape;100;p24"/>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88888"/>
              </a:buClr>
              <a:buSzPts val="8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sldNum" idx="12"/>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104" name="Google Shape;104;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7" name="Google Shape;107;p2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1" name="Google Shape;111;p27"/>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2" name="Google Shape;112;p27"/>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3" name="Google Shape;113;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119" name="Google Shape;119;p29"/>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20" name="Google Shape;12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3" name="Google Shape;123;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 name="Google Shape;126;p31"/>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127" name="Google Shape;127;p31"/>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128" name="Google Shape;128;p31"/>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29" name="Google Shape;129;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32"/>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SzPts val="1400"/>
              <a:buNone/>
              <a:defRPr/>
            </a:lvl1pPr>
          </a:lstStyle>
          <a:p>
            <a:endParaRPr/>
          </a:p>
        </p:txBody>
      </p:sp>
      <p:sp>
        <p:nvSpPr>
          <p:cNvPr id="132" name="Google Shape;132;p3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33"/>
          <p:cNvSpPr txBox="1">
            <a:spLocks noGrp="1"/>
          </p:cNvSpPr>
          <p:nvPr>
            <p:ph type="title" hasCustomPrompt="1"/>
          </p:nvPr>
        </p:nvSpPr>
        <p:spPr>
          <a:xfrm>
            <a:off x="311700" y="1106125"/>
            <a:ext cx="8520600" cy="19635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r>
              <a:t>xx%</a:t>
            </a:r>
          </a:p>
        </p:txBody>
      </p:sp>
      <p:sp>
        <p:nvSpPr>
          <p:cNvPr id="135" name="Google Shape;135;p33"/>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rmAutofit/>
          </a:bodyPr>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136" name="Google Shape;136;p3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139"/>
        <p:cNvGrpSpPr/>
        <p:nvPr/>
      </p:nvGrpSpPr>
      <p:grpSpPr>
        <a:xfrm>
          <a:off x="0" y="0"/>
          <a:ext cx="0" cy="0"/>
          <a:chOff x="0" y="0"/>
          <a:chExt cx="0" cy="0"/>
        </a:xfrm>
      </p:grpSpPr>
      <p:sp>
        <p:nvSpPr>
          <p:cNvPr id="140" name="Google Shape;140;p35"/>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141"/>
        <p:cNvGrpSpPr/>
        <p:nvPr/>
      </p:nvGrpSpPr>
      <p:grpSpPr>
        <a:xfrm>
          <a:off x="0" y="0"/>
          <a:ext cx="0" cy="0"/>
          <a:chOff x="0" y="0"/>
          <a:chExt cx="0" cy="0"/>
        </a:xfrm>
      </p:grpSpPr>
      <p:sp>
        <p:nvSpPr>
          <p:cNvPr id="142" name="Google Shape;142;p36"/>
          <p:cNvSpPr>
            <a:spLocks noGrp="1"/>
          </p:cNvSpPr>
          <p:nvPr>
            <p:ph type="pic" idx="2"/>
          </p:nvPr>
        </p:nvSpPr>
        <p:spPr>
          <a:xfrm>
            <a:off x="5565399" y="2091121"/>
            <a:ext cx="911672" cy="920552"/>
          </a:xfrm>
          <a:prstGeom prst="ellipse">
            <a:avLst/>
          </a:prstGeom>
          <a:solidFill>
            <a:schemeClr val="lt1"/>
          </a:solidFill>
          <a:ln>
            <a:noFill/>
          </a:ln>
        </p:spPr>
      </p:sp>
      <p:sp>
        <p:nvSpPr>
          <p:cNvPr id="143" name="Google Shape;143;p36"/>
          <p:cNvSpPr>
            <a:spLocks noGrp="1"/>
          </p:cNvSpPr>
          <p:nvPr>
            <p:ph type="pic" idx="3"/>
          </p:nvPr>
        </p:nvSpPr>
        <p:spPr>
          <a:xfrm>
            <a:off x="7018624" y="2136118"/>
            <a:ext cx="911672" cy="920552"/>
          </a:xfrm>
          <a:prstGeom prst="ellipse">
            <a:avLst/>
          </a:prstGeom>
          <a:solidFill>
            <a:schemeClr val="lt1"/>
          </a:solidFill>
          <a:ln>
            <a:noFill/>
          </a:ln>
        </p:spPr>
      </p:sp>
      <p:sp>
        <p:nvSpPr>
          <p:cNvPr id="144" name="Google Shape;144;p36"/>
          <p:cNvSpPr>
            <a:spLocks noGrp="1"/>
          </p:cNvSpPr>
          <p:nvPr>
            <p:ph type="pic" idx="4"/>
          </p:nvPr>
        </p:nvSpPr>
        <p:spPr>
          <a:xfrm>
            <a:off x="2661868" y="2091121"/>
            <a:ext cx="911672" cy="920552"/>
          </a:xfrm>
          <a:prstGeom prst="ellipse">
            <a:avLst/>
          </a:prstGeom>
          <a:solidFill>
            <a:schemeClr val="lt1"/>
          </a:solidFill>
          <a:ln>
            <a:noFill/>
          </a:ln>
        </p:spPr>
      </p:sp>
      <p:sp>
        <p:nvSpPr>
          <p:cNvPr id="145" name="Google Shape;145;p36"/>
          <p:cNvSpPr>
            <a:spLocks noGrp="1"/>
          </p:cNvSpPr>
          <p:nvPr>
            <p:ph type="pic" idx="5"/>
          </p:nvPr>
        </p:nvSpPr>
        <p:spPr>
          <a:xfrm>
            <a:off x="4111488" y="2136118"/>
            <a:ext cx="911672" cy="920552"/>
          </a:xfrm>
          <a:prstGeom prst="ellipse">
            <a:avLst/>
          </a:prstGeom>
          <a:solidFill>
            <a:schemeClr val="lt1"/>
          </a:solidFill>
          <a:ln>
            <a:noFill/>
          </a:ln>
        </p:spPr>
      </p:sp>
      <p:sp>
        <p:nvSpPr>
          <p:cNvPr id="146" name="Google Shape;146;p36"/>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47"/>
        <p:cNvGrpSpPr/>
        <p:nvPr/>
      </p:nvGrpSpPr>
      <p:grpSpPr>
        <a:xfrm>
          <a:off x="0" y="0"/>
          <a:ext cx="0" cy="0"/>
          <a:chOff x="0" y="0"/>
          <a:chExt cx="0" cy="0"/>
        </a:xfrm>
      </p:grpSpPr>
      <p:sp>
        <p:nvSpPr>
          <p:cNvPr id="148" name="Google Shape;148;p37"/>
          <p:cNvSpPr>
            <a:spLocks noGrp="1"/>
          </p:cNvSpPr>
          <p:nvPr>
            <p:ph type="pic" idx="2"/>
          </p:nvPr>
        </p:nvSpPr>
        <p:spPr>
          <a:xfrm>
            <a:off x="1" y="0"/>
            <a:ext cx="3967027" cy="5143500"/>
          </a:xfrm>
          <a:prstGeom prst="rect">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49"/>
        <p:cNvGrpSpPr/>
        <p:nvPr/>
      </p:nvGrpSpPr>
      <p:grpSpPr>
        <a:xfrm>
          <a:off x="0" y="0"/>
          <a:ext cx="0" cy="0"/>
          <a:chOff x="0" y="0"/>
          <a:chExt cx="0" cy="0"/>
        </a:xfrm>
      </p:grpSpPr>
      <p:sp>
        <p:nvSpPr>
          <p:cNvPr id="150" name="Google Shape;150;p38"/>
          <p:cNvSpPr>
            <a:spLocks noGrp="1"/>
          </p:cNvSpPr>
          <p:nvPr>
            <p:ph type="pic" idx="2"/>
          </p:nvPr>
        </p:nvSpPr>
        <p:spPr>
          <a:xfrm>
            <a:off x="2628690" y="726161"/>
            <a:ext cx="911672" cy="920552"/>
          </a:xfrm>
          <a:prstGeom prst="ellipse">
            <a:avLst/>
          </a:prstGeom>
          <a:solidFill>
            <a:schemeClr val="lt1"/>
          </a:solidFill>
          <a:ln>
            <a:noFill/>
          </a:ln>
        </p:spPr>
      </p:sp>
      <p:sp>
        <p:nvSpPr>
          <p:cNvPr id="151" name="Google Shape;151;p38"/>
          <p:cNvSpPr>
            <a:spLocks noGrp="1"/>
          </p:cNvSpPr>
          <p:nvPr>
            <p:ph type="pic" idx="3"/>
          </p:nvPr>
        </p:nvSpPr>
        <p:spPr>
          <a:xfrm>
            <a:off x="5603220" y="726161"/>
            <a:ext cx="911672" cy="920552"/>
          </a:xfrm>
          <a:prstGeom prst="ellipse">
            <a:avLst/>
          </a:prstGeom>
          <a:solidFill>
            <a:schemeClr val="lt1"/>
          </a:solidFill>
          <a:ln>
            <a:noFill/>
          </a:ln>
        </p:spPr>
      </p:sp>
      <p:sp>
        <p:nvSpPr>
          <p:cNvPr id="152" name="Google Shape;152;p38"/>
          <p:cNvSpPr>
            <a:spLocks noGrp="1"/>
          </p:cNvSpPr>
          <p:nvPr>
            <p:ph type="pic" idx="4"/>
          </p:nvPr>
        </p:nvSpPr>
        <p:spPr>
          <a:xfrm>
            <a:off x="2577999" y="3435202"/>
            <a:ext cx="911672" cy="920551"/>
          </a:xfrm>
          <a:prstGeom prst="ellipse">
            <a:avLst/>
          </a:prstGeom>
          <a:solidFill>
            <a:schemeClr val="lt1"/>
          </a:solidFill>
          <a:ln>
            <a:noFill/>
          </a:ln>
        </p:spPr>
      </p:sp>
      <p:sp>
        <p:nvSpPr>
          <p:cNvPr id="153" name="Google Shape;153;p38"/>
          <p:cNvSpPr>
            <a:spLocks noGrp="1"/>
          </p:cNvSpPr>
          <p:nvPr>
            <p:ph type="pic" idx="5"/>
          </p:nvPr>
        </p:nvSpPr>
        <p:spPr>
          <a:xfrm>
            <a:off x="5651562" y="3429088"/>
            <a:ext cx="911672" cy="920551"/>
          </a:xfrm>
          <a:prstGeom prst="ellipse">
            <a:avLst/>
          </a:prstGeom>
          <a:solidFill>
            <a:schemeClr val="l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154"/>
        <p:cNvGrpSpPr/>
        <p:nvPr/>
      </p:nvGrpSpPr>
      <p:grpSpPr>
        <a:xfrm>
          <a:off x="0" y="0"/>
          <a:ext cx="0" cy="0"/>
          <a:chOff x="0" y="0"/>
          <a:chExt cx="0" cy="0"/>
        </a:xfrm>
      </p:grpSpPr>
      <p:sp>
        <p:nvSpPr>
          <p:cNvPr id="155" name="Google Shape;155;p39"/>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374650" algn="l">
              <a:lnSpc>
                <a:spcPct val="90000"/>
              </a:lnSpc>
              <a:spcBef>
                <a:spcPts val="300"/>
              </a:spcBef>
              <a:spcAft>
                <a:spcPts val="0"/>
              </a:spcAft>
              <a:buClr>
                <a:schemeClr val="dk1"/>
              </a:buClr>
              <a:buSzPts val="2300"/>
              <a:buChar char="​"/>
              <a:defRPr sz="1100"/>
            </a:lvl1pPr>
            <a:lvl2pPr marL="914400" lvl="1" indent="-355600" algn="l">
              <a:lnSpc>
                <a:spcPct val="90000"/>
              </a:lnSpc>
              <a:spcBef>
                <a:spcPts val="500"/>
              </a:spcBef>
              <a:spcAft>
                <a:spcPts val="0"/>
              </a:spcAft>
              <a:buClr>
                <a:schemeClr val="dk1"/>
              </a:buClr>
              <a:buSzPts val="2000"/>
              <a:buChar char="•"/>
              <a:defRPr sz="1100"/>
            </a:lvl2pPr>
            <a:lvl3pPr marL="1371600" lvl="2" indent="-342900" algn="l">
              <a:lnSpc>
                <a:spcPct val="90000"/>
              </a:lnSpc>
              <a:spcBef>
                <a:spcPts val="500"/>
              </a:spcBef>
              <a:spcAft>
                <a:spcPts val="0"/>
              </a:spcAft>
              <a:buClr>
                <a:schemeClr val="dk1"/>
              </a:buClr>
              <a:buSzPts val="1800"/>
              <a:buChar char="•"/>
              <a:defRPr sz="1100"/>
            </a:lvl3pPr>
            <a:lvl4pPr marL="1828800" lvl="3" indent="-342900" algn="l">
              <a:lnSpc>
                <a:spcPct val="90000"/>
              </a:lnSpc>
              <a:spcBef>
                <a:spcPts val="500"/>
              </a:spcBef>
              <a:spcAft>
                <a:spcPts val="0"/>
              </a:spcAft>
              <a:buClr>
                <a:schemeClr val="dk1"/>
              </a:buClr>
              <a:buSzPts val="18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6" name="Google Shape;156;p39"/>
          <p:cNvSpPr txBox="1">
            <a:spLocks noGrp="1"/>
          </p:cNvSpPr>
          <p:nvPr>
            <p:ph type="body" idx="2"/>
          </p:nvPr>
        </p:nvSpPr>
        <p:spPr>
          <a:xfrm>
            <a:off x="253812" y="765811"/>
            <a:ext cx="8615892" cy="28786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300"/>
              </a:spcBef>
              <a:spcAft>
                <a:spcPts val="0"/>
              </a:spcAft>
              <a:buClr>
                <a:schemeClr val="accent2"/>
              </a:buClr>
              <a:buSzPts val="2700"/>
              <a:buNone/>
              <a:defRPr sz="1800">
                <a:solidFill>
                  <a:schemeClr val="accent2"/>
                </a:solidFill>
              </a:defRPr>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7" name="Google Shape;157;p39"/>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158" name="Google Shape;158;p39"/>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B8B8B"/>
              </a:buClr>
              <a:buSzPts val="800"/>
              <a:buFont typeface="Calibri"/>
              <a:buNone/>
              <a:defRPr sz="800" b="0" i="0" u="none" strike="noStrike" cap="none">
                <a:solidFill>
                  <a:srgbClr val="8B8B8B"/>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159"/>
        <p:cNvGrpSpPr/>
        <p:nvPr/>
      </p:nvGrpSpPr>
      <p:grpSpPr>
        <a:xfrm>
          <a:off x="0" y="0"/>
          <a:ext cx="0" cy="0"/>
          <a:chOff x="0" y="0"/>
          <a:chExt cx="0" cy="0"/>
        </a:xfrm>
      </p:grpSpPr>
      <p:sp>
        <p:nvSpPr>
          <p:cNvPr id="160" name="Google Shape;160;p40"/>
          <p:cNvSpPr txBox="1">
            <a:spLocks noGrp="1"/>
          </p:cNvSpPr>
          <p:nvPr>
            <p:ph type="ftr" idx="11"/>
          </p:nvPr>
        </p:nvSpPr>
        <p:spPr>
          <a:xfrm>
            <a:off x="250361" y="4703175"/>
            <a:ext cx="8054775" cy="321300"/>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85" name="Google Shape;85;p2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1"/>
          <p:cNvSpPr/>
          <p:nvPr/>
        </p:nvSpPr>
        <p:spPr>
          <a:xfrm>
            <a:off x="-7100" y="0"/>
            <a:ext cx="9144000" cy="5143500"/>
          </a:xfrm>
          <a:prstGeom prst="rect">
            <a:avLst/>
          </a:prstGeom>
          <a:solidFill>
            <a:srgbClr val="E7EF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66" name="Google Shape;166;p41"/>
          <p:cNvSpPr/>
          <p:nvPr/>
        </p:nvSpPr>
        <p:spPr>
          <a:xfrm>
            <a:off x="4488600" y="0"/>
            <a:ext cx="4655400" cy="5143500"/>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67" name="Google Shape;167;p41"/>
          <p:cNvPicPr preferRelativeResize="0"/>
          <p:nvPr/>
        </p:nvPicPr>
        <p:blipFill rotWithShape="1">
          <a:blip r:embed="rId3">
            <a:alphaModFix/>
          </a:blip>
          <a:srcRect l="3910" b="13232"/>
          <a:stretch/>
        </p:blipFill>
        <p:spPr>
          <a:xfrm>
            <a:off x="4825975" y="0"/>
            <a:ext cx="4310930" cy="5143501"/>
          </a:xfrm>
          <a:prstGeom prst="rect">
            <a:avLst/>
          </a:prstGeom>
          <a:noFill/>
          <a:ln>
            <a:noFill/>
          </a:ln>
        </p:spPr>
      </p:pic>
      <p:sp>
        <p:nvSpPr>
          <p:cNvPr id="168" name="Google Shape;168;p41"/>
          <p:cNvSpPr txBox="1"/>
          <p:nvPr/>
        </p:nvSpPr>
        <p:spPr>
          <a:xfrm>
            <a:off x="737410" y="1013338"/>
            <a:ext cx="2392500" cy="423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endParaRPr sz="2300" b="0" i="0" u="none" strike="noStrike" cap="none">
              <a:solidFill>
                <a:srgbClr val="1459DE"/>
              </a:solidFill>
              <a:latin typeface="Roboto Black"/>
              <a:ea typeface="Roboto Black"/>
              <a:cs typeface="Roboto Black"/>
              <a:sym typeface="Roboto Black"/>
            </a:endParaRPr>
          </a:p>
        </p:txBody>
      </p:sp>
      <p:sp>
        <p:nvSpPr>
          <p:cNvPr id="169" name="Google Shape;169;p41"/>
          <p:cNvSpPr txBox="1"/>
          <p:nvPr/>
        </p:nvSpPr>
        <p:spPr>
          <a:xfrm>
            <a:off x="596503" y="954497"/>
            <a:ext cx="3288600" cy="1283700"/>
          </a:xfrm>
          <a:prstGeom prst="rect">
            <a:avLst/>
          </a:prstGeom>
          <a:noFill/>
          <a:ln>
            <a:noFill/>
          </a:ln>
        </p:spPr>
        <p:txBody>
          <a:bodyPr spcFirstLastPara="1" wrap="square" lIns="0" tIns="144000" rIns="0" bIns="0" anchor="t" anchorCtr="0">
            <a:noAutofit/>
          </a:bodyPr>
          <a:lstStyle/>
          <a:p>
            <a:pPr marL="0" marR="0" lvl="0" indent="0" algn="l" rtl="0">
              <a:lnSpc>
                <a:spcPct val="105000"/>
              </a:lnSpc>
              <a:spcBef>
                <a:spcPts val="0"/>
              </a:spcBef>
              <a:spcAft>
                <a:spcPts val="0"/>
              </a:spcAft>
              <a:buClr>
                <a:srgbClr val="000000"/>
              </a:buClr>
              <a:buSzPts val="2100"/>
              <a:buFont typeface="Arial"/>
              <a:buNone/>
            </a:pPr>
            <a:r>
              <a:rPr lang="en" sz="2100" i="0" u="none" strike="noStrike" cap="none" dirty="0">
                <a:solidFill>
                  <a:srgbClr val="4981EC"/>
                </a:solidFill>
                <a:latin typeface="Montserrat ExtraBold"/>
                <a:ea typeface="Montserrat ExtraBold"/>
                <a:cs typeface="Montserrat ExtraBold"/>
                <a:sym typeface="Montserrat ExtraBold"/>
              </a:rPr>
              <a:t>ProNovos:</a:t>
            </a:r>
            <a:r>
              <a:rPr lang="en" sz="2100" i="0" u="none" strike="noStrike" cap="none" dirty="0">
                <a:solidFill>
                  <a:srgbClr val="1459DE"/>
                </a:solidFill>
                <a:latin typeface="Montserrat ExtraBold"/>
                <a:ea typeface="Montserrat ExtraBold"/>
                <a:cs typeface="Montserrat ExtraBold"/>
                <a:sym typeface="Montserrat ExtraBold"/>
              </a:rPr>
              <a:t> Construction Financial Intelligence Tool</a:t>
            </a:r>
            <a:endParaRPr sz="1100" dirty="0">
              <a:solidFill>
                <a:srgbClr val="1459DE"/>
              </a:solidFill>
              <a:latin typeface="Montserrat ExtraBold"/>
              <a:ea typeface="Montserrat ExtraBold"/>
              <a:cs typeface="Montserrat ExtraBold"/>
              <a:sym typeface="Montserrat ExtraBold"/>
            </a:endParaRPr>
          </a:p>
        </p:txBody>
      </p:sp>
      <p:sp>
        <p:nvSpPr>
          <p:cNvPr id="170" name="Google Shape;170;p41"/>
          <p:cNvSpPr txBox="1"/>
          <p:nvPr/>
        </p:nvSpPr>
        <p:spPr>
          <a:xfrm>
            <a:off x="596503" y="2305502"/>
            <a:ext cx="2679000" cy="532500"/>
          </a:xfrm>
          <a:prstGeom prst="rect">
            <a:avLst/>
          </a:prstGeom>
          <a:noFill/>
          <a:ln>
            <a:noFill/>
          </a:ln>
        </p:spPr>
        <p:txBody>
          <a:bodyPr spcFirstLastPara="1" wrap="square" lIns="0" tIns="34275" rIns="0" bIns="34275" anchor="t" anchorCtr="0">
            <a:spAutoFit/>
          </a:bodyPr>
          <a:lstStyle/>
          <a:p>
            <a:pPr marL="0" marR="0" lvl="0" indent="0" algn="l" rtl="0">
              <a:lnSpc>
                <a:spcPct val="115000"/>
              </a:lnSpc>
              <a:spcBef>
                <a:spcPts val="0"/>
              </a:spcBef>
              <a:spcAft>
                <a:spcPts val="0"/>
              </a:spcAft>
              <a:buNone/>
            </a:pPr>
            <a:r>
              <a:rPr lang="en" sz="1400" i="0" u="none" strike="noStrike" cap="none">
                <a:solidFill>
                  <a:srgbClr val="1459DE"/>
                </a:solidFill>
                <a:latin typeface="Roboto Medium"/>
                <a:ea typeface="Roboto Medium"/>
                <a:cs typeface="Roboto Medium"/>
                <a:sym typeface="Roboto Medium"/>
              </a:rPr>
              <a:t>Protect profits, boost cash flow, and improve job outcomes</a:t>
            </a:r>
            <a:endParaRPr sz="1100">
              <a:solidFill>
                <a:srgbClr val="1459DE"/>
              </a:solidFill>
              <a:latin typeface="Roboto Medium"/>
              <a:ea typeface="Roboto Medium"/>
              <a:cs typeface="Roboto Medium"/>
              <a:sym typeface="Roboto Medium"/>
            </a:endParaRPr>
          </a:p>
        </p:txBody>
      </p:sp>
      <p:pic>
        <p:nvPicPr>
          <p:cNvPr id="171" name="Google Shape;171;p41"/>
          <p:cNvPicPr preferRelativeResize="0"/>
          <p:nvPr/>
        </p:nvPicPr>
        <p:blipFill rotWithShape="1">
          <a:blip r:embed="rId4">
            <a:alphaModFix/>
          </a:blip>
          <a:srcRect/>
          <a:stretch/>
        </p:blipFill>
        <p:spPr>
          <a:xfrm>
            <a:off x="3885100" y="3039352"/>
            <a:ext cx="4781546" cy="2104146"/>
          </a:xfrm>
          <a:prstGeom prst="rect">
            <a:avLst/>
          </a:prstGeom>
          <a:noFill/>
          <a:ln>
            <a:noFill/>
          </a:ln>
        </p:spPr>
      </p:pic>
      <p:pic>
        <p:nvPicPr>
          <p:cNvPr id="172" name="Google Shape;172;p41"/>
          <p:cNvPicPr preferRelativeResize="0"/>
          <p:nvPr/>
        </p:nvPicPr>
        <p:blipFill>
          <a:blip r:embed="rId5"/>
          <a:srcRect/>
          <a:stretch/>
        </p:blipFill>
        <p:spPr>
          <a:xfrm>
            <a:off x="374301" y="4058238"/>
            <a:ext cx="3118681" cy="7504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2"/>
          <p:cNvSpPr/>
          <p:nvPr/>
        </p:nvSpPr>
        <p:spPr>
          <a:xfrm>
            <a:off x="2777335" y="1086023"/>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78" name="Google Shape;178;p42"/>
          <p:cNvSpPr/>
          <p:nvPr/>
        </p:nvSpPr>
        <p:spPr>
          <a:xfrm>
            <a:off x="2301447" y="471775"/>
            <a:ext cx="2796000" cy="18798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dirty="0">
                <a:solidFill>
                  <a:schemeClr val="dk1"/>
                </a:solidFill>
                <a:latin typeface="Roboto Medium"/>
                <a:ea typeface="Roboto Medium"/>
                <a:cs typeface="Roboto Medium"/>
                <a:sym typeface="Roboto Medium"/>
              </a:rPr>
              <a:t>Automate and streamline WIP schedules</a:t>
            </a:r>
            <a:endParaRPr sz="1100" dirty="0"/>
          </a:p>
        </p:txBody>
      </p:sp>
      <p:sp>
        <p:nvSpPr>
          <p:cNvPr id="179" name="Google Shape;179;p42"/>
          <p:cNvSpPr/>
          <p:nvPr/>
        </p:nvSpPr>
        <p:spPr>
          <a:xfrm>
            <a:off x="2786009"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0" name="Google Shape;180;p42"/>
          <p:cNvSpPr/>
          <p:nvPr/>
        </p:nvSpPr>
        <p:spPr>
          <a:xfrm>
            <a:off x="2298672" y="2853291"/>
            <a:ext cx="2798700" cy="18717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Forecast job cost more accurately</a:t>
            </a:r>
            <a:endParaRPr sz="1100"/>
          </a:p>
        </p:txBody>
      </p:sp>
      <p:cxnSp>
        <p:nvCxnSpPr>
          <p:cNvPr id="181" name="Google Shape;181;p42"/>
          <p:cNvCxnSpPr>
            <a:stCxn id="178" idx="1"/>
            <a:endCxn id="180" idx="1"/>
          </p:cNvCxnSpPr>
          <p:nvPr/>
        </p:nvCxnSpPr>
        <p:spPr>
          <a:xfrm flipH="1">
            <a:off x="2298747" y="1411675"/>
            <a:ext cx="2700" cy="2377500"/>
          </a:xfrm>
          <a:prstGeom prst="curvedConnector3">
            <a:avLst>
              <a:gd name="adj1" fmla="val 15236925"/>
            </a:avLst>
          </a:prstGeom>
          <a:noFill/>
          <a:ln w="9525" cap="flat" cmpd="sng">
            <a:solidFill>
              <a:schemeClr val="dk1"/>
            </a:solidFill>
            <a:prstDash val="dash"/>
            <a:round/>
            <a:headEnd type="none" w="sm" len="sm"/>
            <a:tailEnd type="stealth" w="sm" len="sm"/>
          </a:ln>
        </p:spPr>
      </p:cxnSp>
      <p:pic>
        <p:nvPicPr>
          <p:cNvPr id="182" name="Google Shape;182;p42" descr="A close up of a sign&#10;&#10;Description automatically generated"/>
          <p:cNvPicPr preferRelativeResize="0"/>
          <p:nvPr/>
        </p:nvPicPr>
        <p:blipFill rotWithShape="1">
          <a:blip r:embed="rId3">
            <a:alphaModFix/>
          </a:blip>
          <a:srcRect/>
          <a:stretch/>
        </p:blipFill>
        <p:spPr>
          <a:xfrm>
            <a:off x="0" y="-1096333"/>
            <a:ext cx="1178000" cy="202835"/>
          </a:xfrm>
          <a:prstGeom prst="rect">
            <a:avLst/>
          </a:prstGeom>
          <a:noFill/>
          <a:ln>
            <a:noFill/>
          </a:ln>
        </p:spPr>
      </p:pic>
      <p:sp>
        <p:nvSpPr>
          <p:cNvPr id="183" name="Google Shape;183;p42"/>
          <p:cNvSpPr/>
          <p:nvPr/>
        </p:nvSpPr>
        <p:spPr>
          <a:xfrm>
            <a:off x="5826752"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4" name="Google Shape;184;p42"/>
          <p:cNvSpPr/>
          <p:nvPr/>
        </p:nvSpPr>
        <p:spPr>
          <a:xfrm>
            <a:off x="5467298" y="2849400"/>
            <a:ext cx="3098400" cy="18795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Monitor revenue forecasts</a:t>
            </a:r>
            <a:endParaRPr sz="1100"/>
          </a:p>
        </p:txBody>
      </p:sp>
      <p:cxnSp>
        <p:nvCxnSpPr>
          <p:cNvPr id="185" name="Google Shape;185;p42"/>
          <p:cNvCxnSpPr>
            <a:stCxn id="180" idx="3"/>
          </p:cNvCxnSpPr>
          <p:nvPr/>
        </p:nvCxnSpPr>
        <p:spPr>
          <a:xfrm rot="10800000" flipH="1">
            <a:off x="5097372" y="3550041"/>
            <a:ext cx="791400" cy="239100"/>
          </a:xfrm>
          <a:prstGeom prst="curvedConnector3">
            <a:avLst>
              <a:gd name="adj1" fmla="val 68098"/>
            </a:avLst>
          </a:prstGeom>
          <a:noFill/>
          <a:ln w="9525" cap="flat" cmpd="sng">
            <a:solidFill>
              <a:schemeClr val="dk1"/>
            </a:solidFill>
            <a:prstDash val="dash"/>
            <a:round/>
            <a:headEnd type="none" w="sm" len="sm"/>
            <a:tailEnd type="stealth" w="sm" len="sm"/>
          </a:ln>
        </p:spPr>
      </p:cxnSp>
      <p:sp>
        <p:nvSpPr>
          <p:cNvPr id="186" name="Google Shape;186;p42"/>
          <p:cNvSpPr/>
          <p:nvPr/>
        </p:nvSpPr>
        <p:spPr>
          <a:xfrm>
            <a:off x="5467307" y="471787"/>
            <a:ext cx="3098400" cy="1871700"/>
          </a:xfrm>
          <a:prstGeom prst="rect">
            <a:avLst/>
          </a:prstGeom>
          <a:no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Medium"/>
                <a:ea typeface="Roboto Medium"/>
                <a:cs typeface="Roboto Medium"/>
                <a:sym typeface="Roboto Medium"/>
              </a:rPr>
              <a:t>Visualize real-time</a:t>
            </a:r>
            <a:r>
              <a:rPr lang="en" sz="900" b="0" i="0" u="none" strike="noStrike" cap="none">
                <a:solidFill>
                  <a:schemeClr val="dk1"/>
                </a:solidFill>
                <a:latin typeface="Roboto Medium"/>
                <a:ea typeface="Roboto Medium"/>
                <a:cs typeface="Roboto Medium"/>
                <a:sym typeface="Roboto Medium"/>
              </a:rPr>
              <a:t> KPIs, from the executive down to the project level</a:t>
            </a:r>
            <a:endParaRPr sz="1100">
              <a:solidFill>
                <a:schemeClr val="dk1"/>
              </a:solidFill>
            </a:endParaRPr>
          </a:p>
        </p:txBody>
      </p:sp>
      <p:cxnSp>
        <p:nvCxnSpPr>
          <p:cNvPr id="187" name="Google Shape;187;p42"/>
          <p:cNvCxnSpPr>
            <a:stCxn id="184" idx="3"/>
            <a:endCxn id="186" idx="3"/>
          </p:cNvCxnSpPr>
          <p:nvPr/>
        </p:nvCxnSpPr>
        <p:spPr>
          <a:xfrm rot="10800000" flipH="1">
            <a:off x="8565698" y="1407750"/>
            <a:ext cx="600" cy="2381400"/>
          </a:xfrm>
          <a:prstGeom prst="curvedConnector3">
            <a:avLst>
              <a:gd name="adj1" fmla="val 39688965"/>
            </a:avLst>
          </a:prstGeom>
          <a:noFill/>
          <a:ln w="9525" cap="flat" cmpd="sng">
            <a:solidFill>
              <a:schemeClr val="dk1"/>
            </a:solidFill>
            <a:prstDash val="dash"/>
            <a:round/>
            <a:headEnd type="none" w="sm" len="sm"/>
            <a:tailEnd type="stealth" w="sm" len="sm"/>
          </a:ln>
        </p:spPr>
      </p:cxnSp>
      <p:pic>
        <p:nvPicPr>
          <p:cNvPr id="188" name="Google Shape;188;p42"/>
          <p:cNvPicPr preferRelativeResize="0"/>
          <p:nvPr/>
        </p:nvPicPr>
        <p:blipFill rotWithShape="1">
          <a:blip r:embed="rId4">
            <a:alphaModFix/>
          </a:blip>
          <a:srcRect/>
          <a:stretch/>
        </p:blipFill>
        <p:spPr>
          <a:xfrm>
            <a:off x="5708576" y="2992212"/>
            <a:ext cx="2593499" cy="1354776"/>
          </a:xfrm>
          <a:prstGeom prst="rect">
            <a:avLst/>
          </a:prstGeom>
          <a:noFill/>
          <a:ln>
            <a:noFill/>
          </a:ln>
        </p:spPr>
      </p:pic>
      <p:pic>
        <p:nvPicPr>
          <p:cNvPr id="189" name="Google Shape;189;p42"/>
          <p:cNvPicPr preferRelativeResize="0"/>
          <p:nvPr/>
        </p:nvPicPr>
        <p:blipFill rotWithShape="1">
          <a:blip r:embed="rId5">
            <a:alphaModFix/>
          </a:blip>
          <a:srcRect/>
          <a:stretch/>
        </p:blipFill>
        <p:spPr>
          <a:xfrm>
            <a:off x="5641427" y="588412"/>
            <a:ext cx="2727818" cy="1087256"/>
          </a:xfrm>
          <a:prstGeom prst="rect">
            <a:avLst/>
          </a:prstGeom>
          <a:noFill/>
          <a:ln>
            <a:noFill/>
          </a:ln>
        </p:spPr>
      </p:pic>
      <p:pic>
        <p:nvPicPr>
          <p:cNvPr id="190" name="Google Shape;190;p42"/>
          <p:cNvPicPr preferRelativeResize="0"/>
          <p:nvPr/>
        </p:nvPicPr>
        <p:blipFill rotWithShape="1">
          <a:blip r:embed="rId6">
            <a:alphaModFix/>
          </a:blip>
          <a:srcRect/>
          <a:stretch/>
        </p:blipFill>
        <p:spPr>
          <a:xfrm>
            <a:off x="2461750" y="614272"/>
            <a:ext cx="2487639" cy="1110948"/>
          </a:xfrm>
          <a:prstGeom prst="rect">
            <a:avLst/>
          </a:prstGeom>
          <a:noFill/>
          <a:ln>
            <a:noFill/>
          </a:ln>
        </p:spPr>
      </p:pic>
      <p:pic>
        <p:nvPicPr>
          <p:cNvPr id="191" name="Google Shape;191;p42"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sp>
        <p:nvSpPr>
          <p:cNvPr id="192" name="Google Shape;192;p42"/>
          <p:cNvSpPr txBox="1">
            <a:spLocks noGrp="1"/>
          </p:cNvSpPr>
          <p:nvPr>
            <p:ph type="title"/>
          </p:nvPr>
        </p:nvSpPr>
        <p:spPr>
          <a:xfrm>
            <a:off x="578999" y="265598"/>
            <a:ext cx="2078400" cy="1395900"/>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a:latin typeface="Montserrat ExtraBold"/>
                <a:ea typeface="Montserrat ExtraBold"/>
                <a:cs typeface="Montserrat ExtraBold"/>
                <a:sym typeface="Montserrat ExtraBold"/>
              </a:rPr>
              <a:t>Protect </a:t>
            </a:r>
            <a:r>
              <a:rPr lang="en" sz="2400">
                <a:solidFill>
                  <a:srgbClr val="2158DE"/>
                </a:solidFill>
                <a:latin typeface="Montserrat ExtraBold"/>
                <a:ea typeface="Montserrat ExtraBold"/>
                <a:cs typeface="Montserrat ExtraBold"/>
                <a:sym typeface="Montserrat ExtraBold"/>
              </a:rPr>
              <a:t>Profits</a:t>
            </a:r>
            <a:endParaRPr>
              <a:latin typeface="Montserrat ExtraBold"/>
              <a:ea typeface="Montserrat ExtraBold"/>
              <a:cs typeface="Montserrat ExtraBold"/>
              <a:sym typeface="Montserrat ExtraBold"/>
            </a:endParaRPr>
          </a:p>
        </p:txBody>
      </p:sp>
      <p:pic>
        <p:nvPicPr>
          <p:cNvPr id="193" name="Google Shape;193;p42"/>
          <p:cNvPicPr preferRelativeResize="0"/>
          <p:nvPr/>
        </p:nvPicPr>
        <p:blipFill rotWithShape="1">
          <a:blip r:embed="rId7">
            <a:alphaModFix/>
          </a:blip>
          <a:srcRect l="3019" t="6025" r="3487" b="26191"/>
          <a:stretch/>
        </p:blipFill>
        <p:spPr>
          <a:xfrm>
            <a:off x="2438038" y="3027450"/>
            <a:ext cx="2535075" cy="11550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3"/>
          <p:cNvSpPr/>
          <p:nvPr/>
        </p:nvSpPr>
        <p:spPr>
          <a:xfrm>
            <a:off x="6346444" y="2638723"/>
            <a:ext cx="2187224" cy="2148426"/>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99" name="Google Shape;199;p43"/>
          <p:cNvSpPr txBox="1">
            <a:spLocks noGrp="1"/>
          </p:cNvSpPr>
          <p:nvPr>
            <p:ph type="title"/>
          </p:nvPr>
        </p:nvSpPr>
        <p:spPr>
          <a:xfrm>
            <a:off x="578999" y="265598"/>
            <a:ext cx="2078378" cy="1395964"/>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a:latin typeface="Montserrat ExtraBold"/>
                <a:ea typeface="Montserrat ExtraBold"/>
                <a:cs typeface="Montserrat ExtraBold"/>
                <a:sym typeface="Montserrat ExtraBold"/>
              </a:rPr>
              <a:t>Protect </a:t>
            </a:r>
            <a:r>
              <a:rPr lang="en" sz="2400">
                <a:solidFill>
                  <a:srgbClr val="2158DE"/>
                </a:solidFill>
                <a:latin typeface="Montserrat ExtraBold"/>
                <a:ea typeface="Montserrat ExtraBold"/>
                <a:cs typeface="Montserrat ExtraBold"/>
                <a:sym typeface="Montserrat ExtraBold"/>
              </a:rPr>
              <a:t>Cash Flow</a:t>
            </a:r>
            <a:endParaRPr>
              <a:latin typeface="Montserrat ExtraBold"/>
              <a:ea typeface="Montserrat ExtraBold"/>
              <a:cs typeface="Montserrat ExtraBold"/>
              <a:sym typeface="Montserrat ExtraBold"/>
            </a:endParaRPr>
          </a:p>
        </p:txBody>
      </p:sp>
      <p:sp>
        <p:nvSpPr>
          <p:cNvPr id="200" name="Google Shape;200;p43"/>
          <p:cNvSpPr/>
          <p:nvPr/>
        </p:nvSpPr>
        <p:spPr>
          <a:xfrm>
            <a:off x="3940036" y="265598"/>
            <a:ext cx="4653267"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1</a:t>
            </a:r>
            <a:endParaRPr sz="1100"/>
          </a:p>
        </p:txBody>
      </p:sp>
      <p:sp>
        <p:nvSpPr>
          <p:cNvPr id="201" name="Google Shape;201;p43"/>
          <p:cNvSpPr/>
          <p:nvPr/>
        </p:nvSpPr>
        <p:spPr>
          <a:xfrm>
            <a:off x="6406079" y="2574945"/>
            <a:ext cx="2187224" cy="2148426"/>
          </a:xfrm>
          <a:prstGeom prst="rect">
            <a:avLst/>
          </a:prstGeom>
          <a:solidFill>
            <a:srgbClr val="F8F9FA"/>
          </a:solidFill>
          <a:ln>
            <a:noFill/>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3</a:t>
            </a:r>
            <a:endParaRPr sz="1100"/>
          </a:p>
        </p:txBody>
      </p:sp>
      <p:grpSp>
        <p:nvGrpSpPr>
          <p:cNvPr id="202" name="Google Shape;202;p43"/>
          <p:cNvGrpSpPr/>
          <p:nvPr/>
        </p:nvGrpSpPr>
        <p:grpSpPr>
          <a:xfrm>
            <a:off x="460028" y="1661562"/>
            <a:ext cx="2944270" cy="826193"/>
            <a:chOff x="8209646" y="866237"/>
            <a:chExt cx="3925694" cy="1101590"/>
          </a:xfrm>
        </p:grpSpPr>
        <p:grpSp>
          <p:nvGrpSpPr>
            <p:cNvPr id="203" name="Google Shape;203;p43"/>
            <p:cNvGrpSpPr/>
            <p:nvPr/>
          </p:nvGrpSpPr>
          <p:grpSpPr>
            <a:xfrm>
              <a:off x="8209646" y="972253"/>
              <a:ext cx="649431" cy="393033"/>
              <a:chOff x="7990986" y="972253"/>
              <a:chExt cx="649431" cy="393033"/>
            </a:xfrm>
          </p:grpSpPr>
          <p:sp>
            <p:nvSpPr>
              <p:cNvPr id="204" name="Google Shape;204;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05" name="Google Shape;205;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1</a:t>
                </a:r>
                <a:endParaRPr sz="1200" b="1" i="0" u="none" strike="noStrike" cap="none">
                  <a:solidFill>
                    <a:schemeClr val="dk1"/>
                  </a:solidFill>
                  <a:latin typeface="Roboto"/>
                  <a:ea typeface="Roboto"/>
                  <a:cs typeface="Roboto"/>
                  <a:sym typeface="Roboto"/>
                </a:endParaRPr>
              </a:p>
            </p:txBody>
          </p:sp>
          <p:cxnSp>
            <p:nvCxnSpPr>
              <p:cNvPr id="206" name="Google Shape;206;p43"/>
              <p:cNvCxnSpPr>
                <a:endCxn id="205"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07" name="Google Shape;207;p43"/>
            <p:cNvSpPr txBox="1"/>
            <p:nvPr/>
          </p:nvSpPr>
          <p:spPr>
            <a:xfrm>
              <a:off x="9130840" y="1136827"/>
              <a:ext cx="3004500" cy="831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a:solidFill>
                    <a:srgbClr val="262626"/>
                  </a:solidFill>
                  <a:latin typeface="Roboto"/>
                  <a:ea typeface="Roboto"/>
                  <a:cs typeface="Roboto"/>
                  <a:sym typeface="Roboto"/>
                </a:rPr>
                <a:t>to b</a:t>
              </a:r>
              <a:r>
                <a:rPr lang="en" sz="1200" b="0" i="0" u="none" strike="noStrike" cap="none">
                  <a:solidFill>
                    <a:srgbClr val="262626"/>
                  </a:solidFill>
                  <a:latin typeface="Roboto"/>
                  <a:ea typeface="Roboto"/>
                  <a:cs typeface="Roboto"/>
                  <a:sym typeface="Roboto"/>
                </a:rPr>
                <a:t>uild a comprehensive 13-week cash flow forecast in seconds</a:t>
              </a:r>
              <a:endParaRPr sz="1100"/>
            </a:p>
          </p:txBody>
        </p:sp>
        <p:sp>
          <p:nvSpPr>
            <p:cNvPr id="208" name="Google Shape;208;p43"/>
            <p:cNvSpPr txBox="1"/>
            <p:nvPr/>
          </p:nvSpPr>
          <p:spPr>
            <a:xfrm>
              <a:off x="9130839" y="866237"/>
              <a:ext cx="2299161"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13-week view</a:t>
              </a:r>
              <a:endParaRPr sz="1100"/>
            </a:p>
          </p:txBody>
        </p:sp>
      </p:grpSp>
      <p:grpSp>
        <p:nvGrpSpPr>
          <p:cNvPr id="209" name="Google Shape;209;p43"/>
          <p:cNvGrpSpPr/>
          <p:nvPr/>
        </p:nvGrpSpPr>
        <p:grpSpPr>
          <a:xfrm>
            <a:off x="460028" y="2638722"/>
            <a:ext cx="2944270" cy="655896"/>
            <a:chOff x="8209646" y="866237"/>
            <a:chExt cx="3925694" cy="874527"/>
          </a:xfrm>
        </p:grpSpPr>
        <p:grpSp>
          <p:nvGrpSpPr>
            <p:cNvPr id="210" name="Google Shape;210;p43"/>
            <p:cNvGrpSpPr/>
            <p:nvPr/>
          </p:nvGrpSpPr>
          <p:grpSpPr>
            <a:xfrm>
              <a:off x="8209646" y="972253"/>
              <a:ext cx="649431" cy="393033"/>
              <a:chOff x="7990986" y="972253"/>
              <a:chExt cx="649431" cy="393033"/>
            </a:xfrm>
          </p:grpSpPr>
          <p:sp>
            <p:nvSpPr>
              <p:cNvPr id="211" name="Google Shape;211;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2" name="Google Shape;212;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2</a:t>
                </a:r>
                <a:endParaRPr sz="1100"/>
              </a:p>
            </p:txBody>
          </p:sp>
          <p:cxnSp>
            <p:nvCxnSpPr>
              <p:cNvPr id="213" name="Google Shape;213;p43"/>
              <p:cNvCxnSpPr>
                <a:endCxn id="212"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14" name="Google Shape;214;p43"/>
            <p:cNvSpPr txBox="1"/>
            <p:nvPr/>
          </p:nvSpPr>
          <p:spPr>
            <a:xfrm>
              <a:off x="9130840" y="1156064"/>
              <a:ext cx="3004500" cy="584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626"/>
                  </a:solidFill>
                  <a:latin typeface="Roboto"/>
                  <a:ea typeface="Roboto"/>
                  <a:cs typeface="Roboto"/>
                  <a:sym typeface="Roboto"/>
                </a:rPr>
                <a:t>to bill confidently, accurately, and collaboratively</a:t>
              </a:r>
              <a:endParaRPr sz="1100"/>
            </a:p>
          </p:txBody>
        </p:sp>
        <p:sp>
          <p:nvSpPr>
            <p:cNvPr id="215" name="Google Shape;215;p43"/>
            <p:cNvSpPr txBox="1"/>
            <p:nvPr/>
          </p:nvSpPr>
          <p:spPr>
            <a:xfrm>
              <a:off x="9130839" y="866237"/>
              <a:ext cx="1348126"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Track invoices</a:t>
              </a:r>
              <a:endParaRPr sz="1100"/>
            </a:p>
          </p:txBody>
        </p:sp>
      </p:grpSp>
      <p:grpSp>
        <p:nvGrpSpPr>
          <p:cNvPr id="216" name="Google Shape;216;p43"/>
          <p:cNvGrpSpPr/>
          <p:nvPr/>
        </p:nvGrpSpPr>
        <p:grpSpPr>
          <a:xfrm>
            <a:off x="460028" y="3531898"/>
            <a:ext cx="2415295" cy="471396"/>
            <a:chOff x="8209646" y="866237"/>
            <a:chExt cx="3220394" cy="628527"/>
          </a:xfrm>
        </p:grpSpPr>
        <p:grpSp>
          <p:nvGrpSpPr>
            <p:cNvPr id="217" name="Google Shape;217;p43"/>
            <p:cNvGrpSpPr/>
            <p:nvPr/>
          </p:nvGrpSpPr>
          <p:grpSpPr>
            <a:xfrm>
              <a:off x="8209646" y="972253"/>
              <a:ext cx="649431" cy="393033"/>
              <a:chOff x="7990986" y="972253"/>
              <a:chExt cx="649431" cy="393033"/>
            </a:xfrm>
          </p:grpSpPr>
          <p:sp>
            <p:nvSpPr>
              <p:cNvPr id="218" name="Google Shape;218;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9" name="Google Shape;219;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3</a:t>
                </a:r>
                <a:endParaRPr sz="1100"/>
              </a:p>
            </p:txBody>
          </p:sp>
          <p:cxnSp>
            <p:nvCxnSpPr>
              <p:cNvPr id="220" name="Google Shape;220;p43"/>
              <p:cNvCxnSpPr>
                <a:endCxn id="219"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21" name="Google Shape;221;p43"/>
            <p:cNvSpPr txBox="1"/>
            <p:nvPr/>
          </p:nvSpPr>
          <p:spPr>
            <a:xfrm>
              <a:off x="9130840" y="1156064"/>
              <a:ext cx="2299200" cy="338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626"/>
                  </a:solidFill>
                  <a:latin typeface="Roboto"/>
                  <a:ea typeface="Roboto"/>
                  <a:cs typeface="Roboto"/>
                  <a:sym typeface="Roboto"/>
                </a:rPr>
                <a:t>with less time and effort</a:t>
              </a:r>
              <a:endParaRPr sz="1100"/>
            </a:p>
          </p:txBody>
        </p:sp>
        <p:sp>
          <p:nvSpPr>
            <p:cNvPr id="222" name="Google Shape;222;p43"/>
            <p:cNvSpPr txBox="1"/>
            <p:nvPr/>
          </p:nvSpPr>
          <p:spPr>
            <a:xfrm>
              <a:off x="9130839" y="866237"/>
              <a:ext cx="1362552"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Get paid faster</a:t>
              </a:r>
              <a:endParaRPr sz="1100"/>
            </a:p>
          </p:txBody>
        </p:sp>
      </p:grpSp>
      <p:sp>
        <p:nvSpPr>
          <p:cNvPr id="223" name="Google Shape;223;p43"/>
          <p:cNvSpPr/>
          <p:nvPr/>
        </p:nvSpPr>
        <p:spPr>
          <a:xfrm>
            <a:off x="3940036" y="2574945"/>
            <a:ext cx="2187224"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2</a:t>
            </a:r>
            <a:endParaRPr sz="1100"/>
          </a:p>
        </p:txBody>
      </p:sp>
      <p:pic>
        <p:nvPicPr>
          <p:cNvPr id="224" name="Google Shape;224;p43"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pic>
        <p:nvPicPr>
          <p:cNvPr id="225" name="Google Shape;225;p43"/>
          <p:cNvPicPr preferRelativeResize="0"/>
          <p:nvPr/>
        </p:nvPicPr>
        <p:blipFill rotWithShape="1">
          <a:blip r:embed="rId4">
            <a:alphaModFix/>
          </a:blip>
          <a:srcRect/>
          <a:stretch/>
        </p:blipFill>
        <p:spPr>
          <a:xfrm>
            <a:off x="6539199" y="2638723"/>
            <a:ext cx="1920982" cy="1986718"/>
          </a:xfrm>
          <a:prstGeom prst="rect">
            <a:avLst/>
          </a:prstGeom>
          <a:noFill/>
          <a:ln>
            <a:noFill/>
          </a:ln>
        </p:spPr>
      </p:pic>
      <p:sp>
        <p:nvSpPr>
          <p:cNvPr id="226" name="Google Shape;226;p43"/>
          <p:cNvSpPr/>
          <p:nvPr/>
        </p:nvSpPr>
        <p:spPr>
          <a:xfrm>
            <a:off x="6485912" y="2675391"/>
            <a:ext cx="173999" cy="18466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3</a:t>
            </a:r>
            <a:endParaRPr sz="1100"/>
          </a:p>
        </p:txBody>
      </p:sp>
      <p:pic>
        <p:nvPicPr>
          <p:cNvPr id="227" name="Google Shape;227;p43"/>
          <p:cNvPicPr preferRelativeResize="0"/>
          <p:nvPr/>
        </p:nvPicPr>
        <p:blipFill>
          <a:blip r:embed="rId5">
            <a:alphaModFix/>
          </a:blip>
          <a:stretch>
            <a:fillRect/>
          </a:stretch>
        </p:blipFill>
        <p:spPr>
          <a:xfrm>
            <a:off x="4080950" y="671725"/>
            <a:ext cx="4371430" cy="1395950"/>
          </a:xfrm>
          <a:prstGeom prst="rect">
            <a:avLst/>
          </a:prstGeom>
          <a:noFill/>
          <a:ln>
            <a:noFill/>
          </a:ln>
        </p:spPr>
      </p:pic>
      <p:pic>
        <p:nvPicPr>
          <p:cNvPr id="228" name="Google Shape;228;p43"/>
          <p:cNvPicPr preferRelativeResize="0"/>
          <p:nvPr/>
        </p:nvPicPr>
        <p:blipFill rotWithShape="1">
          <a:blip r:embed="rId6">
            <a:alphaModFix/>
          </a:blip>
          <a:srcRect b="3175"/>
          <a:stretch/>
        </p:blipFill>
        <p:spPr>
          <a:xfrm>
            <a:off x="4080950" y="2924900"/>
            <a:ext cx="1920974" cy="1526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a:stretch/>
        </p:blipFill>
        <p:spPr>
          <a:xfrm>
            <a:off x="0" y="1637732"/>
            <a:ext cx="5257591" cy="3505768"/>
          </a:xfrm>
          <a:prstGeom prst="rect">
            <a:avLst/>
          </a:prstGeom>
          <a:noFill/>
          <a:ln>
            <a:noFill/>
          </a:ln>
        </p:spPr>
      </p:pic>
      <p:sp>
        <p:nvSpPr>
          <p:cNvPr id="234" name="Google Shape;234;p44"/>
          <p:cNvSpPr/>
          <p:nvPr/>
        </p:nvSpPr>
        <p:spPr>
          <a:xfrm>
            <a:off x="3787254" y="1637732"/>
            <a:ext cx="5356747" cy="3505768"/>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35" name="Google Shape;235;p44"/>
          <p:cNvGrpSpPr/>
          <p:nvPr/>
        </p:nvGrpSpPr>
        <p:grpSpPr>
          <a:xfrm>
            <a:off x="4451017" y="2074992"/>
            <a:ext cx="4123532" cy="1114083"/>
            <a:chOff x="8209721" y="700452"/>
            <a:chExt cx="5498043" cy="1485444"/>
          </a:xfrm>
        </p:grpSpPr>
        <p:grpSp>
          <p:nvGrpSpPr>
            <p:cNvPr id="236" name="Google Shape;236;p44"/>
            <p:cNvGrpSpPr/>
            <p:nvPr/>
          </p:nvGrpSpPr>
          <p:grpSpPr>
            <a:xfrm>
              <a:off x="8209721" y="700452"/>
              <a:ext cx="649356" cy="324608"/>
              <a:chOff x="7991061" y="700452"/>
              <a:chExt cx="649356" cy="324608"/>
            </a:xfrm>
          </p:grpSpPr>
          <p:sp>
            <p:nvSpPr>
              <p:cNvPr id="237" name="Google Shape;237;p44"/>
              <p:cNvSpPr/>
              <p:nvPr/>
            </p:nvSpPr>
            <p:spPr>
              <a:xfrm>
                <a:off x="8267286" y="700452"/>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1</a:t>
                </a:r>
                <a:endParaRPr sz="1100"/>
              </a:p>
            </p:txBody>
          </p:sp>
          <p:cxnSp>
            <p:nvCxnSpPr>
              <p:cNvPr id="238" name="Google Shape;238;p44"/>
              <p:cNvCxnSpPr/>
              <p:nvPr/>
            </p:nvCxnSpPr>
            <p:spPr>
              <a:xfrm>
                <a:off x="7991061" y="862756"/>
                <a:ext cx="276225" cy="0"/>
              </a:xfrm>
              <a:prstGeom prst="straightConnector1">
                <a:avLst/>
              </a:prstGeom>
              <a:noFill/>
              <a:ln w="9525" cap="flat" cmpd="sng">
                <a:solidFill>
                  <a:srgbClr val="FFFFFF"/>
                </a:solidFill>
                <a:prstDash val="solid"/>
                <a:round/>
                <a:headEnd type="none" w="sm" len="sm"/>
                <a:tailEnd type="none" w="sm" len="sm"/>
              </a:ln>
            </p:spPr>
          </p:cxnSp>
        </p:grpSp>
        <p:sp>
          <p:nvSpPr>
            <p:cNvPr id="239" name="Google Shape;239;p44"/>
            <p:cNvSpPr txBox="1"/>
            <p:nvPr/>
          </p:nvSpPr>
          <p:spPr>
            <a:xfrm>
              <a:off x="8907164" y="1190496"/>
              <a:ext cx="48006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P</a:t>
              </a:r>
              <a:r>
                <a:rPr lang="en" sz="1000" b="0" i="0" u="none" strike="noStrike" cap="none">
                  <a:solidFill>
                    <a:srgbClr val="F2F2F2"/>
                  </a:solidFill>
                  <a:latin typeface="Roboto"/>
                  <a:ea typeface="Roboto"/>
                  <a:cs typeface="Roboto"/>
                  <a:sym typeface="Roboto"/>
                </a:rPr>
                <a:t>roject financial KPIs</a:t>
              </a:r>
              <a:endParaRPr sz="1200"/>
            </a:p>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Insight</a:t>
              </a:r>
              <a:r>
                <a:rPr lang="en" sz="1000" b="0" i="0" u="none" strike="noStrike" cap="none">
                  <a:solidFill>
                    <a:srgbClr val="F2F2F2"/>
                  </a:solidFill>
                  <a:latin typeface="Roboto"/>
                  <a:ea typeface="Roboto"/>
                  <a:cs typeface="Roboto"/>
                  <a:sym typeface="Roboto"/>
                </a:rPr>
                <a:t> into profitability </a:t>
              </a:r>
              <a:r>
                <a:rPr lang="en" sz="1000">
                  <a:solidFill>
                    <a:srgbClr val="F2F2F2"/>
                  </a:solidFill>
                  <a:latin typeface="Roboto"/>
                  <a:ea typeface="Roboto"/>
                  <a:cs typeface="Roboto"/>
                  <a:sym typeface="Roboto"/>
                </a:rPr>
                <a:t>&amp; </a:t>
              </a:r>
              <a:r>
                <a:rPr lang="en" sz="1000" b="0" i="0" u="none" strike="noStrike" cap="none">
                  <a:solidFill>
                    <a:srgbClr val="F2F2F2"/>
                  </a:solidFill>
                  <a:latin typeface="Roboto"/>
                  <a:ea typeface="Roboto"/>
                  <a:cs typeface="Roboto"/>
                  <a:sym typeface="Roboto"/>
                </a:rPr>
                <a:t>risks</a:t>
              </a:r>
              <a:endParaRPr sz="1200"/>
            </a:p>
            <a:p>
              <a:pPr marL="304800" marR="0" lvl="0" indent="-133350" algn="l" rtl="0">
                <a:lnSpc>
                  <a:spcPct val="10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I</a:t>
              </a:r>
              <a:r>
                <a:rPr lang="en" sz="1000" b="0" i="0" u="none" strike="noStrike" cap="none">
                  <a:solidFill>
                    <a:srgbClr val="F2F2F2"/>
                  </a:solidFill>
                  <a:latin typeface="Roboto"/>
                  <a:ea typeface="Roboto"/>
                  <a:cs typeface="Roboto"/>
                  <a:sym typeface="Roboto"/>
                </a:rPr>
                <a:t>mprove profit and cash flow</a:t>
              </a:r>
              <a:endParaRPr sz="1200"/>
            </a:p>
          </p:txBody>
        </p:sp>
        <p:sp>
          <p:nvSpPr>
            <p:cNvPr id="240" name="Google Shape;240;p44"/>
            <p:cNvSpPr txBox="1"/>
            <p:nvPr/>
          </p:nvSpPr>
          <p:spPr>
            <a:xfrm>
              <a:off x="9130831" y="866229"/>
              <a:ext cx="40554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Open Sans"/>
                  <a:ea typeface="Open Sans"/>
                  <a:cs typeface="Open Sans"/>
                  <a:sym typeface="Open Sans"/>
                </a:rPr>
                <a:t>Turn Your Data Into Actionable Insights</a:t>
              </a:r>
              <a:endParaRPr sz="1100"/>
            </a:p>
          </p:txBody>
        </p:sp>
      </p:grpSp>
      <p:grpSp>
        <p:nvGrpSpPr>
          <p:cNvPr id="241" name="Google Shape;241;p44"/>
          <p:cNvGrpSpPr/>
          <p:nvPr/>
        </p:nvGrpSpPr>
        <p:grpSpPr>
          <a:xfrm>
            <a:off x="4450671" y="3642277"/>
            <a:ext cx="4312122" cy="1123605"/>
            <a:chOff x="8209646" y="701417"/>
            <a:chExt cx="5214804" cy="1498140"/>
          </a:xfrm>
        </p:grpSpPr>
        <p:grpSp>
          <p:nvGrpSpPr>
            <p:cNvPr id="242" name="Google Shape;242;p44"/>
            <p:cNvGrpSpPr/>
            <p:nvPr/>
          </p:nvGrpSpPr>
          <p:grpSpPr>
            <a:xfrm>
              <a:off x="8209646" y="701417"/>
              <a:ext cx="649431" cy="324608"/>
              <a:chOff x="7990986" y="701417"/>
              <a:chExt cx="649431" cy="324608"/>
            </a:xfrm>
          </p:grpSpPr>
          <p:sp>
            <p:nvSpPr>
              <p:cNvPr id="243" name="Google Shape;243;p44"/>
              <p:cNvSpPr/>
              <p:nvPr/>
            </p:nvSpPr>
            <p:spPr>
              <a:xfrm>
                <a:off x="8267286" y="701417"/>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2</a:t>
                </a:r>
                <a:endParaRPr sz="1100"/>
              </a:p>
            </p:txBody>
          </p:sp>
          <p:cxnSp>
            <p:nvCxnSpPr>
              <p:cNvPr id="244" name="Google Shape;244;p44"/>
              <p:cNvCxnSpPr>
                <a:endCxn id="243" idx="1"/>
              </p:cNvCxnSpPr>
              <p:nvPr/>
            </p:nvCxnSpPr>
            <p:spPr>
              <a:xfrm>
                <a:off x="7990986" y="863721"/>
                <a:ext cx="276300" cy="0"/>
              </a:xfrm>
              <a:prstGeom prst="straightConnector1">
                <a:avLst/>
              </a:prstGeom>
              <a:noFill/>
              <a:ln w="9525" cap="flat" cmpd="sng">
                <a:solidFill>
                  <a:srgbClr val="FFFFFF"/>
                </a:solidFill>
                <a:prstDash val="solid"/>
                <a:round/>
                <a:headEnd type="none" w="sm" len="sm"/>
                <a:tailEnd type="none" w="sm" len="sm"/>
              </a:ln>
            </p:spPr>
          </p:cxnSp>
        </p:grpSp>
        <p:sp>
          <p:nvSpPr>
            <p:cNvPr id="245" name="Google Shape;245;p44"/>
            <p:cNvSpPr txBox="1"/>
            <p:nvPr/>
          </p:nvSpPr>
          <p:spPr>
            <a:xfrm>
              <a:off x="8859050" y="1204157"/>
              <a:ext cx="45654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Better</a:t>
              </a:r>
              <a:r>
                <a:rPr lang="en" sz="1000" b="0" i="0" u="none" strike="noStrike" cap="none">
                  <a:solidFill>
                    <a:srgbClr val="F2F2F2"/>
                  </a:solidFill>
                  <a:latin typeface="Roboto"/>
                  <a:ea typeface="Roboto"/>
                  <a:cs typeface="Roboto"/>
                  <a:sym typeface="Roboto"/>
                </a:rPr>
                <a:t> financial forecasts</a:t>
              </a:r>
              <a:endParaRPr sz="1200"/>
            </a:p>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Greater </a:t>
              </a:r>
              <a:r>
                <a:rPr lang="en" sz="1000" b="0" i="0" u="none" strike="noStrike" cap="none">
                  <a:solidFill>
                    <a:srgbClr val="F2F2F2"/>
                  </a:solidFill>
                  <a:latin typeface="Roboto"/>
                  <a:ea typeface="Roboto"/>
                  <a:cs typeface="Roboto"/>
                  <a:sym typeface="Roboto"/>
                </a:rPr>
                <a:t>visibility into financial metrics</a:t>
              </a:r>
              <a:endParaRPr sz="1200"/>
            </a:p>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E</a:t>
              </a:r>
              <a:r>
                <a:rPr lang="en" sz="1000" b="0" i="0" u="none" strike="noStrike" cap="none">
                  <a:solidFill>
                    <a:srgbClr val="F2F2F2"/>
                  </a:solidFill>
                  <a:latin typeface="Roboto"/>
                  <a:ea typeface="Roboto"/>
                  <a:cs typeface="Roboto"/>
                  <a:sym typeface="Roboto"/>
                </a:rPr>
                <a:t>liminate </a:t>
              </a:r>
              <a:r>
                <a:rPr lang="en" sz="1000">
                  <a:solidFill>
                    <a:srgbClr val="F2F2F2"/>
                  </a:solidFill>
                  <a:latin typeface="Roboto"/>
                  <a:ea typeface="Roboto"/>
                  <a:cs typeface="Roboto"/>
                  <a:sym typeface="Roboto"/>
                </a:rPr>
                <a:t>manual </a:t>
              </a:r>
              <a:r>
                <a:rPr lang="en" sz="1000" b="0" i="0" u="none" strike="noStrike" cap="none">
                  <a:solidFill>
                    <a:srgbClr val="F2F2F2"/>
                  </a:solidFill>
                  <a:latin typeface="Roboto"/>
                  <a:ea typeface="Roboto"/>
                  <a:cs typeface="Roboto"/>
                  <a:sym typeface="Roboto"/>
                </a:rPr>
                <a:t>reporting tasks</a:t>
              </a:r>
              <a:endParaRPr sz="1200"/>
            </a:p>
          </p:txBody>
        </p:sp>
        <p:sp>
          <p:nvSpPr>
            <p:cNvPr id="246" name="Google Shape;246;p44"/>
            <p:cNvSpPr txBox="1"/>
            <p:nvPr/>
          </p:nvSpPr>
          <p:spPr>
            <a:xfrm>
              <a:off x="9045510" y="866251"/>
              <a:ext cx="41361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Open Sans"/>
                  <a:ea typeface="Open Sans"/>
                  <a:cs typeface="Open Sans"/>
                  <a:sym typeface="Open Sans"/>
                </a:rPr>
                <a:t>Make Better Business Decisions</a:t>
              </a:r>
              <a:endParaRPr sz="1100"/>
            </a:p>
          </p:txBody>
        </p:sp>
      </p:grpSp>
      <p:sp>
        <p:nvSpPr>
          <p:cNvPr id="247" name="Google Shape;247;p44"/>
          <p:cNvSpPr txBox="1"/>
          <p:nvPr/>
        </p:nvSpPr>
        <p:spPr>
          <a:xfrm>
            <a:off x="1322167" y="176689"/>
            <a:ext cx="6610594" cy="58378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100"/>
              <a:buFont typeface="Calibri"/>
              <a:buNone/>
            </a:pPr>
            <a:r>
              <a:rPr lang="en" sz="2400" i="0" u="none" strike="noStrike" cap="none">
                <a:solidFill>
                  <a:schemeClr val="dk1"/>
                </a:solidFill>
                <a:latin typeface="Montserrat ExtraBold"/>
                <a:ea typeface="Montserrat ExtraBold"/>
                <a:cs typeface="Montserrat ExtraBold"/>
                <a:sym typeface="Montserrat ExtraBold"/>
              </a:rPr>
              <a:t>Take </a:t>
            </a:r>
            <a:r>
              <a:rPr lang="en" sz="2400">
                <a:solidFill>
                  <a:schemeClr val="dk1"/>
                </a:solidFill>
                <a:latin typeface="Montserrat ExtraBold"/>
                <a:ea typeface="Montserrat ExtraBold"/>
                <a:cs typeface="Montserrat ExtraBold"/>
                <a:sym typeface="Montserrat ExtraBold"/>
              </a:rPr>
              <a:t>C</a:t>
            </a:r>
            <a:r>
              <a:rPr lang="en" sz="2400" i="0" u="none" strike="noStrike" cap="none">
                <a:solidFill>
                  <a:schemeClr val="dk1"/>
                </a:solidFill>
                <a:latin typeface="Montserrat ExtraBold"/>
                <a:ea typeface="Montserrat ExtraBold"/>
                <a:cs typeface="Montserrat ExtraBold"/>
                <a:sym typeface="Montserrat ExtraBold"/>
              </a:rPr>
              <a:t>ontrol of </a:t>
            </a:r>
            <a:r>
              <a:rPr lang="en" sz="2400">
                <a:solidFill>
                  <a:schemeClr val="dk1"/>
                </a:solidFill>
                <a:latin typeface="Montserrat ExtraBold"/>
                <a:ea typeface="Montserrat ExtraBold"/>
                <a:cs typeface="Montserrat ExtraBold"/>
                <a:sym typeface="Montserrat ExtraBold"/>
              </a:rPr>
              <a:t>Y</a:t>
            </a:r>
            <a:r>
              <a:rPr lang="en" sz="2400" i="0" u="none" strike="noStrike" cap="none">
                <a:solidFill>
                  <a:schemeClr val="dk1"/>
                </a:solidFill>
                <a:latin typeface="Montserrat ExtraBold"/>
                <a:ea typeface="Montserrat ExtraBold"/>
                <a:cs typeface="Montserrat ExtraBold"/>
                <a:sym typeface="Montserrat ExtraBold"/>
              </a:rPr>
              <a:t>our </a:t>
            </a:r>
            <a:r>
              <a:rPr lang="en" sz="2400">
                <a:solidFill>
                  <a:schemeClr val="dk1"/>
                </a:solidFill>
                <a:latin typeface="Montserrat ExtraBold"/>
                <a:ea typeface="Montserrat ExtraBold"/>
                <a:cs typeface="Montserrat ExtraBold"/>
                <a:sym typeface="Montserrat ExtraBold"/>
              </a:rPr>
              <a:t>F</a:t>
            </a:r>
            <a:r>
              <a:rPr lang="en" sz="2400" i="0" u="none" strike="noStrike" cap="none">
                <a:solidFill>
                  <a:schemeClr val="dk1"/>
                </a:solidFill>
                <a:latin typeface="Montserrat ExtraBold"/>
                <a:ea typeface="Montserrat ExtraBold"/>
                <a:cs typeface="Montserrat ExtraBold"/>
                <a:sym typeface="Montserrat ExtraBold"/>
              </a:rPr>
              <a:t>inancial </a:t>
            </a:r>
            <a:r>
              <a:rPr lang="en" sz="2400">
                <a:solidFill>
                  <a:schemeClr val="dk1"/>
                </a:solidFill>
                <a:latin typeface="Montserrat ExtraBold"/>
                <a:ea typeface="Montserrat ExtraBold"/>
                <a:cs typeface="Montserrat ExtraBold"/>
                <a:sym typeface="Montserrat ExtraBold"/>
              </a:rPr>
              <a:t>S</a:t>
            </a:r>
            <a:r>
              <a:rPr lang="en" sz="2400" i="0" u="none" strike="noStrike" cap="none">
                <a:solidFill>
                  <a:schemeClr val="dk1"/>
                </a:solidFill>
                <a:latin typeface="Montserrat ExtraBold"/>
                <a:ea typeface="Montserrat ExtraBold"/>
                <a:cs typeface="Montserrat ExtraBold"/>
                <a:sym typeface="Montserrat ExtraBold"/>
              </a:rPr>
              <a:t>uccess</a:t>
            </a:r>
            <a:endParaRPr sz="1100">
              <a:latin typeface="Montserrat ExtraBold"/>
              <a:ea typeface="Montserrat ExtraBold"/>
              <a:cs typeface="Montserrat ExtraBold"/>
              <a:sym typeface="Montserrat ExtraBold"/>
            </a:endParaRPr>
          </a:p>
        </p:txBody>
      </p:sp>
      <p:cxnSp>
        <p:nvCxnSpPr>
          <p:cNvPr id="248" name="Google Shape;248;p44"/>
          <p:cNvCxnSpPr/>
          <p:nvPr/>
        </p:nvCxnSpPr>
        <p:spPr>
          <a:xfrm rot="10800000">
            <a:off x="509413" y="580234"/>
            <a:ext cx="562970" cy="0"/>
          </a:xfrm>
          <a:prstGeom prst="straightConnector1">
            <a:avLst/>
          </a:prstGeom>
          <a:noFill/>
          <a:ln w="28575" cap="flat" cmpd="sng">
            <a:solidFill>
              <a:srgbClr val="262626"/>
            </a:solidFill>
            <a:prstDash val="solid"/>
            <a:round/>
            <a:headEnd type="none" w="sm" len="sm"/>
            <a:tailEnd type="none" w="sm" len="sm"/>
          </a:ln>
        </p:spPr>
      </p:cxnSp>
      <p:sp>
        <p:nvSpPr>
          <p:cNvPr id="249" name="Google Shape;249;p44"/>
          <p:cNvSpPr txBox="1"/>
          <p:nvPr/>
        </p:nvSpPr>
        <p:spPr>
          <a:xfrm>
            <a:off x="1350742" y="863476"/>
            <a:ext cx="5167800" cy="2538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a:solidFill>
                  <a:srgbClr val="262626"/>
                </a:solidFill>
                <a:latin typeface="Roboto"/>
                <a:ea typeface="Roboto"/>
                <a:cs typeface="Roboto"/>
                <a:sym typeface="Roboto"/>
              </a:rPr>
              <a:t>From the field to the office, keep your team informed</a:t>
            </a:r>
            <a:endParaRPr sz="1100"/>
          </a:p>
        </p:txBody>
      </p:sp>
      <p:sp>
        <p:nvSpPr>
          <p:cNvPr id="250" name="Google Shape;250;p44"/>
          <p:cNvSpPr txBox="1"/>
          <p:nvPr/>
        </p:nvSpPr>
        <p:spPr>
          <a:xfrm>
            <a:off x="5141846" y="3585125"/>
            <a:ext cx="11583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D8D8D8"/>
                </a:solidFill>
                <a:latin typeface="Roboto"/>
                <a:ea typeface="Roboto"/>
                <a:cs typeface="Roboto"/>
                <a:sym typeface="Roboto"/>
              </a:rPr>
              <a:t>FOR THE OFFICE</a:t>
            </a:r>
            <a:endParaRPr sz="1300"/>
          </a:p>
        </p:txBody>
      </p:sp>
      <p:sp>
        <p:nvSpPr>
          <p:cNvPr id="251" name="Google Shape;251;p44"/>
          <p:cNvSpPr txBox="1"/>
          <p:nvPr/>
        </p:nvSpPr>
        <p:spPr>
          <a:xfrm>
            <a:off x="5141849" y="2034050"/>
            <a:ext cx="13185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D8D8D8"/>
                </a:solidFill>
                <a:latin typeface="Roboto"/>
                <a:ea typeface="Roboto"/>
                <a:cs typeface="Roboto"/>
                <a:sym typeface="Roboto"/>
              </a:rPr>
              <a:t>FOR PROJECT MANAGERS</a:t>
            </a:r>
            <a:endParaRPr sz="13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p:nvPr/>
        </p:nvSpPr>
        <p:spPr>
          <a:xfrm>
            <a:off x="3875819" y="2569439"/>
            <a:ext cx="5268181" cy="2574061"/>
          </a:xfrm>
          <a:prstGeom prst="rect">
            <a:avLst/>
          </a:prstGeom>
          <a:solidFill>
            <a:srgbClr val="D8E6F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7" name="Google Shape;257;p45"/>
          <p:cNvSpPr/>
          <p:nvPr/>
        </p:nvSpPr>
        <p:spPr>
          <a:xfrm>
            <a:off x="3875819" y="1"/>
            <a:ext cx="5268181" cy="2569439"/>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8" name="Google Shape;258;p45"/>
          <p:cNvSpPr/>
          <p:nvPr/>
        </p:nvSpPr>
        <p:spPr>
          <a:xfrm>
            <a:off x="4631448" y="232332"/>
            <a:ext cx="272645" cy="247283"/>
          </a:xfrm>
          <a:custGeom>
            <a:avLst/>
            <a:gdLst/>
            <a:ahLst/>
            <a:cxnLst/>
            <a:rect l="l" t="t" r="r" b="b"/>
            <a:pathLst>
              <a:path w="160" h="144" extrusionOk="0">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9" name="Google Shape;259;p45"/>
          <p:cNvSpPr txBox="1">
            <a:spLocks noGrp="1"/>
          </p:cNvSpPr>
          <p:nvPr>
            <p:ph type="title"/>
          </p:nvPr>
        </p:nvSpPr>
        <p:spPr>
          <a:xfrm>
            <a:off x="395813" y="584608"/>
            <a:ext cx="18981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r>
              <a:rPr lang="en" sz="2400">
                <a:latin typeface="Montserrat ExtraBold"/>
                <a:ea typeface="Montserrat ExtraBold"/>
                <a:cs typeface="Montserrat ExtraBold"/>
                <a:sym typeface="Montserrat ExtraBold"/>
              </a:rPr>
              <a:t>Atlas Excavating</a:t>
            </a:r>
            <a:endParaRPr>
              <a:latin typeface="Montserrat ExtraBold"/>
              <a:ea typeface="Montserrat ExtraBold"/>
              <a:cs typeface="Montserrat ExtraBold"/>
              <a:sym typeface="Montserrat ExtraBold"/>
            </a:endParaRPr>
          </a:p>
        </p:txBody>
      </p:sp>
      <p:sp>
        <p:nvSpPr>
          <p:cNvPr id="260" name="Google Shape;260;p45"/>
          <p:cNvSpPr/>
          <p:nvPr/>
        </p:nvSpPr>
        <p:spPr>
          <a:xfrm>
            <a:off x="2321032" y="706055"/>
            <a:ext cx="987900" cy="3153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700">
                <a:solidFill>
                  <a:schemeClr val="lt1"/>
                </a:solidFill>
                <a:latin typeface="Roboto Medium"/>
                <a:ea typeface="Roboto Medium"/>
                <a:cs typeface="Roboto Medium"/>
                <a:sym typeface="Roboto Medium"/>
              </a:rPr>
              <a:t>CLIENT SUCCESS</a:t>
            </a:r>
            <a:endParaRPr sz="1000"/>
          </a:p>
        </p:txBody>
      </p:sp>
      <p:sp>
        <p:nvSpPr>
          <p:cNvPr id="261" name="Google Shape;261;p45"/>
          <p:cNvSpPr txBox="1"/>
          <p:nvPr/>
        </p:nvSpPr>
        <p:spPr>
          <a:xfrm>
            <a:off x="395813" y="1218649"/>
            <a:ext cx="3054600" cy="988200"/>
          </a:xfrm>
          <a:prstGeom prst="rect">
            <a:avLst/>
          </a:prstGeom>
          <a:noFill/>
          <a:ln>
            <a:noFill/>
          </a:ln>
        </p:spPr>
        <p:txBody>
          <a:bodyPr spcFirstLastPara="1" wrap="square" lIns="0" tIns="34275" rIns="0" bIns="34275" anchor="t" anchorCtr="0">
            <a:spAutoFit/>
          </a:bodyPr>
          <a:lstStyle/>
          <a:p>
            <a:pPr marL="0" marR="0" lvl="0" indent="0" algn="l" rtl="0">
              <a:lnSpc>
                <a:spcPct val="132500"/>
              </a:lnSpc>
              <a:spcBef>
                <a:spcPts val="0"/>
              </a:spcBef>
              <a:spcAft>
                <a:spcPts val="0"/>
              </a:spcAft>
              <a:buNone/>
            </a:pPr>
            <a:r>
              <a:rPr lang="en" sz="1200" b="0" i="0" u="none" strike="noStrike" cap="none">
                <a:solidFill>
                  <a:srgbClr val="262626"/>
                </a:solidFill>
                <a:latin typeface="Roboto"/>
                <a:ea typeface="Roboto"/>
                <a:cs typeface="Roboto"/>
                <a:sym typeface="Roboto"/>
              </a:rPr>
              <a:t>By utilizing ProNovos to automate financial data processes, Atlas Excavating has achieved increased efficiency and promptly gained clearer insights into their profits.</a:t>
            </a:r>
            <a:endParaRPr sz="1100"/>
          </a:p>
        </p:txBody>
      </p:sp>
      <p:sp>
        <p:nvSpPr>
          <p:cNvPr id="262" name="Google Shape;262;p45"/>
          <p:cNvSpPr txBox="1"/>
          <p:nvPr/>
        </p:nvSpPr>
        <p:spPr>
          <a:xfrm>
            <a:off x="4314275" y="623250"/>
            <a:ext cx="4580700" cy="1785000"/>
          </a:xfrm>
          <a:prstGeom prst="rect">
            <a:avLst/>
          </a:prstGeom>
          <a:noFill/>
          <a:ln>
            <a:noFill/>
          </a:ln>
        </p:spPr>
        <p:txBody>
          <a:bodyPr spcFirstLastPara="1" wrap="square" lIns="0" tIns="34275" rIns="0" bIns="34275" anchor="t" anchorCtr="0">
            <a:spAutoFit/>
          </a:bodyPr>
          <a:lstStyle/>
          <a:p>
            <a:pPr marL="304800" marR="0" lvl="0" indent="-146050" algn="l" rtl="0">
              <a:lnSpc>
                <a:spcPct val="115000"/>
              </a:lnSpc>
              <a:spcBef>
                <a:spcPts val="0"/>
              </a:spcBef>
              <a:spcAft>
                <a:spcPts val="0"/>
              </a:spcAft>
              <a:buClr>
                <a:schemeClr val="lt1"/>
              </a:buClr>
              <a:buSzPts val="900"/>
              <a:buFont typeface="Arial"/>
              <a:buChar char="•"/>
            </a:pPr>
            <a:r>
              <a:rPr lang="en" sz="1200" b="0" i="0" u="none" strike="noStrike" cap="none">
                <a:solidFill>
                  <a:srgbClr val="F2F2F2"/>
                </a:solidFill>
                <a:latin typeface="Roboto"/>
                <a:ea typeface="Roboto"/>
                <a:cs typeface="Roboto"/>
                <a:sym typeface="Roboto"/>
              </a:rPr>
              <a:t>Automation of KPIs and the WIP report has lead to greater efficiency and focus on higher value tasks</a:t>
            </a:r>
            <a:endParaRPr/>
          </a:p>
          <a:p>
            <a:pPr marL="304800" marR="0" lvl="0" indent="-146050" algn="l" rtl="0">
              <a:lnSpc>
                <a:spcPct val="115000"/>
              </a:lnSpc>
              <a:spcBef>
                <a:spcPts val="1000"/>
              </a:spcBef>
              <a:spcAft>
                <a:spcPts val="0"/>
              </a:spcAft>
              <a:buClr>
                <a:schemeClr val="lt1"/>
              </a:buClr>
              <a:buSzPts val="900"/>
              <a:buFont typeface="Arial"/>
              <a:buChar char="•"/>
            </a:pPr>
            <a:r>
              <a:rPr lang="en" sz="1200" b="0" i="0" u="none" strike="noStrike" cap="none">
                <a:solidFill>
                  <a:srgbClr val="F2F2F2"/>
                </a:solidFill>
                <a:latin typeface="Roboto"/>
                <a:ea typeface="Roboto"/>
                <a:cs typeface="Roboto"/>
                <a:sym typeface="Roboto"/>
              </a:rPr>
              <a:t>Immediate insight into projects billing has improved their cash position by $1,000,000 in the first 45 days</a:t>
            </a:r>
            <a:endParaRPr/>
          </a:p>
          <a:p>
            <a:pPr marL="304800" marR="0" lvl="0" indent="-146050" algn="l" rtl="0">
              <a:lnSpc>
                <a:spcPct val="115000"/>
              </a:lnSpc>
              <a:spcBef>
                <a:spcPts val="1000"/>
              </a:spcBef>
              <a:spcAft>
                <a:spcPts val="1000"/>
              </a:spcAft>
              <a:buClr>
                <a:schemeClr val="lt1"/>
              </a:buClr>
              <a:buSzPts val="900"/>
              <a:buFont typeface="Arial"/>
              <a:buChar char="•"/>
            </a:pPr>
            <a:r>
              <a:rPr lang="en" sz="1200" b="0" i="0" u="none" strike="noStrike" cap="none">
                <a:solidFill>
                  <a:srgbClr val="F2F2F2"/>
                </a:solidFill>
                <a:latin typeface="Roboto"/>
                <a:ea typeface="Roboto"/>
                <a:cs typeface="Roboto"/>
                <a:sym typeface="Roboto"/>
              </a:rPr>
              <a:t>Access to live data and ease of understanding it has increased collaboration between office and field by giving everyone a quick glance at projects’ financial health</a:t>
            </a:r>
            <a:endParaRPr/>
          </a:p>
        </p:txBody>
      </p:sp>
      <p:pic>
        <p:nvPicPr>
          <p:cNvPr id="263" name="Google Shape;263;p45"/>
          <p:cNvPicPr preferRelativeResize="0"/>
          <p:nvPr/>
        </p:nvPicPr>
        <p:blipFill rotWithShape="1">
          <a:blip r:embed="rId3">
            <a:alphaModFix amt="15000"/>
          </a:blip>
          <a:srcRect/>
          <a:stretch/>
        </p:blipFill>
        <p:spPr>
          <a:xfrm>
            <a:off x="4424092" y="2717777"/>
            <a:ext cx="430236" cy="430236"/>
          </a:xfrm>
          <a:prstGeom prst="rect">
            <a:avLst/>
          </a:prstGeom>
          <a:noFill/>
          <a:ln>
            <a:noFill/>
          </a:ln>
        </p:spPr>
      </p:pic>
      <p:sp>
        <p:nvSpPr>
          <p:cNvPr id="264" name="Google Shape;264;p45"/>
          <p:cNvSpPr/>
          <p:nvPr/>
        </p:nvSpPr>
        <p:spPr>
          <a:xfrm>
            <a:off x="4570063" y="2842640"/>
            <a:ext cx="4067100" cy="1379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200" b="0" i="0" u="none" strike="noStrike" cap="none">
                <a:solidFill>
                  <a:srgbClr val="2158DE"/>
                </a:solidFill>
                <a:latin typeface="Montserrat Medium"/>
                <a:ea typeface="Montserrat Medium"/>
                <a:cs typeface="Montserrat Medium"/>
                <a:sym typeface="Montserrat Medium"/>
              </a:rPr>
              <a:t>You want non-financial people to be able to consume and use data. I’ve got super-smart, younger PMs who just don’t have 25 or 30 years of experience in cash-management or other parts of the business. ProNovos helps them understand where they’re at on their projects—and they can take that understanding into their day-to-day responsibilities and negotiations.</a:t>
            </a:r>
            <a:endParaRPr sz="1200" b="0" i="0" u="none" strike="noStrike" cap="none">
              <a:solidFill>
                <a:srgbClr val="2158DE"/>
              </a:solidFill>
              <a:latin typeface="Montserrat Medium"/>
              <a:ea typeface="Montserrat Medium"/>
              <a:cs typeface="Montserrat Medium"/>
              <a:sym typeface="Montserrat Medium"/>
            </a:endParaRPr>
          </a:p>
          <a:p>
            <a:pPr marL="0" marR="0" lvl="0" indent="0" algn="ctr" rtl="0">
              <a:lnSpc>
                <a:spcPct val="115000"/>
              </a:lnSpc>
              <a:spcBef>
                <a:spcPts val="0"/>
              </a:spcBef>
              <a:spcAft>
                <a:spcPts val="900"/>
              </a:spcAft>
              <a:buNone/>
            </a:pPr>
            <a:endParaRPr sz="1200" b="0" i="0" u="none" strike="noStrike" cap="none">
              <a:solidFill>
                <a:srgbClr val="2158DE"/>
              </a:solidFill>
              <a:latin typeface="Montserrat Medium"/>
              <a:ea typeface="Montserrat Medium"/>
              <a:cs typeface="Montserrat Medium"/>
              <a:sym typeface="Montserrat Medium"/>
            </a:endParaRPr>
          </a:p>
        </p:txBody>
      </p:sp>
      <p:sp>
        <p:nvSpPr>
          <p:cNvPr id="265" name="Google Shape;265;p45"/>
          <p:cNvSpPr/>
          <p:nvPr/>
        </p:nvSpPr>
        <p:spPr>
          <a:xfrm>
            <a:off x="4605815" y="4648374"/>
            <a:ext cx="3808200" cy="29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900"/>
              </a:spcAft>
              <a:buNone/>
            </a:pPr>
            <a:r>
              <a:rPr lang="en" sz="900" b="1" i="0" u="none" strike="noStrike" cap="none">
                <a:solidFill>
                  <a:srgbClr val="2158DE"/>
                </a:solidFill>
                <a:latin typeface="Roboto"/>
                <a:ea typeface="Roboto"/>
                <a:cs typeface="Roboto"/>
                <a:sym typeface="Roboto"/>
              </a:rPr>
              <a:t>— Casey Dillon, </a:t>
            </a:r>
            <a:r>
              <a:rPr lang="en" sz="900" b="0" i="0" u="none" strike="noStrike" cap="none">
                <a:solidFill>
                  <a:srgbClr val="2158DE"/>
                </a:solidFill>
                <a:latin typeface="Roboto"/>
                <a:ea typeface="Roboto"/>
                <a:cs typeface="Roboto"/>
                <a:sym typeface="Roboto"/>
              </a:rPr>
              <a:t>CEO &amp; President</a:t>
            </a:r>
            <a:endParaRPr sz="900" b="0" i="0" u="none" strike="noStrike" cap="none">
              <a:solidFill>
                <a:srgbClr val="2158DE"/>
              </a:solidFill>
              <a:latin typeface="Roboto"/>
              <a:ea typeface="Roboto"/>
              <a:cs typeface="Roboto"/>
              <a:sym typeface="Roboto"/>
            </a:endParaRPr>
          </a:p>
        </p:txBody>
      </p:sp>
      <p:pic>
        <p:nvPicPr>
          <p:cNvPr id="266" name="Google Shape;266;p45"/>
          <p:cNvPicPr preferRelativeResize="0"/>
          <p:nvPr/>
        </p:nvPicPr>
        <p:blipFill rotWithShape="1">
          <a:blip r:embed="rId4">
            <a:alphaModFix/>
          </a:blip>
          <a:srcRect/>
          <a:stretch/>
        </p:blipFill>
        <p:spPr>
          <a:xfrm>
            <a:off x="-416" y="2569439"/>
            <a:ext cx="3876233" cy="2574061"/>
          </a:xfrm>
          <a:prstGeom prst="rect">
            <a:avLst/>
          </a:prstGeom>
          <a:noFill/>
          <a:ln>
            <a:noFill/>
          </a:ln>
        </p:spPr>
      </p:pic>
      <p:pic>
        <p:nvPicPr>
          <p:cNvPr id="267" name="Google Shape;267;p45"/>
          <p:cNvPicPr preferRelativeResize="0"/>
          <p:nvPr/>
        </p:nvPicPr>
        <p:blipFill rotWithShape="1">
          <a:blip r:embed="rId5">
            <a:alphaModFix/>
          </a:blip>
          <a:srcRect/>
          <a:stretch/>
        </p:blipFill>
        <p:spPr>
          <a:xfrm>
            <a:off x="433472" y="4495129"/>
            <a:ext cx="684694" cy="3423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4361</TotalTime>
  <Words>3125</Words>
  <Application>Microsoft Office PowerPoint</Application>
  <PresentationFormat>On-screen Show (16:9)</PresentationFormat>
  <Paragraphs>206</Paragraphs>
  <Slides>5</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vt:i4>
      </vt:variant>
    </vt:vector>
  </HeadingPairs>
  <TitlesOfParts>
    <vt:vector size="17" baseType="lpstr">
      <vt:lpstr>Roboto Black</vt:lpstr>
      <vt:lpstr>Open Sans</vt:lpstr>
      <vt:lpstr>Söhne</vt:lpstr>
      <vt:lpstr>Montserrat ExtraBold</vt:lpstr>
      <vt:lpstr>Montserrat Medium</vt:lpstr>
      <vt:lpstr>Roboto</vt:lpstr>
      <vt:lpstr>Arial</vt:lpstr>
      <vt:lpstr>Open Sans SemiBold</vt:lpstr>
      <vt:lpstr>Roboto Medium</vt:lpstr>
      <vt:lpstr>Calibri</vt:lpstr>
      <vt:lpstr>Simple Light</vt:lpstr>
      <vt:lpstr>Simple Light</vt:lpstr>
      <vt:lpstr>PowerPoint Presentation</vt:lpstr>
      <vt:lpstr>Protect Profits</vt:lpstr>
      <vt:lpstr>Protect Cash Flow</vt:lpstr>
      <vt:lpstr>PowerPoint Presentation</vt:lpstr>
      <vt:lpstr>Atlas Excavating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Lake</dc:creator>
  <cp:lastModifiedBy>Samantha Lake</cp:lastModifiedBy>
  <cp:revision>4</cp:revision>
  <dcterms:modified xsi:type="dcterms:W3CDTF">2023-09-19T18:47:06Z</dcterms:modified>
</cp:coreProperties>
</file>