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1E2CE9-3FEF-4E42-B494-E8A2AE5BE104}" v="1" dt="2023-09-19T18:50:45.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4F1E2CE9-3FEF-4E42-B494-E8A2AE5BE104}"/>
    <pc:docChg chg="modSld">
      <pc:chgData name="Samantha Lake" userId="fbe40df62d556b46" providerId="LiveId" clId="{4F1E2CE9-3FEF-4E42-B494-E8A2AE5BE104}" dt="2023-09-19T18:50:45.660" v="0" actId="14826"/>
      <pc:docMkLst>
        <pc:docMk/>
      </pc:docMkLst>
      <pc:sldChg chg="modSp">
        <pc:chgData name="Samantha Lake" userId="fbe40df62d556b46" providerId="LiveId" clId="{4F1E2CE9-3FEF-4E42-B494-E8A2AE5BE104}" dt="2023-09-19T18:50:45.660" v="0" actId="14826"/>
        <pc:sldMkLst>
          <pc:docMk/>
          <pc:sldMk cId="0" sldId="256"/>
        </pc:sldMkLst>
        <pc:picChg chg="mod">
          <ac:chgData name="Samantha Lake" userId="fbe40df62d556b46" providerId="LiveId" clId="{4F1E2CE9-3FEF-4E42-B494-E8A2AE5BE104}" dt="2023-09-19T18:50:45.660"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dirty="0">
                <a:solidFill>
                  <a:srgbClr val="1459DE"/>
                </a:solidFill>
                <a:latin typeface="Roboto Medium"/>
                <a:ea typeface="Roboto Medium"/>
                <a:cs typeface="Roboto Medium"/>
                <a:sym typeface="Roboto Medium"/>
              </a:rPr>
              <a:t>Protect profits, boost cash flow, and improve job outcomes</a:t>
            </a:r>
            <a:endParaRPr sz="1100" dirty="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289342" y="4094374"/>
            <a:ext cx="3288600" cy="6781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Profits</a:t>
            </a:r>
            <a:endParaRPr dirty="0">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Cash Flow</a:t>
            </a:r>
            <a:endParaRPr dirty="0">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to b</a:t>
              </a:r>
              <a:r>
                <a:rPr lang="en" sz="1200" b="0" i="0" u="none" strike="noStrike" cap="none" dirty="0">
                  <a:solidFill>
                    <a:srgbClr val="262626"/>
                  </a:solidFill>
                  <a:latin typeface="Roboto"/>
                  <a:ea typeface="Roboto"/>
                  <a:cs typeface="Roboto"/>
                  <a:sym typeface="Roboto"/>
                </a:rPr>
                <a:t>uild a comprehensive 13-week cash flow forecast in seconds</a:t>
              </a:r>
              <a:endParaRPr sz="1100" dirty="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dirty="0">
                  <a:solidFill>
                    <a:srgbClr val="262626"/>
                  </a:solidFill>
                  <a:latin typeface="Roboto"/>
                  <a:ea typeface="Roboto"/>
                  <a:cs typeface="Roboto"/>
                  <a:sym typeface="Roboto"/>
                </a:rPr>
                <a:t>to bill confidently, accurately, and collaboratively</a:t>
              </a:r>
              <a:endParaRPr sz="1100" dirty="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P</a:t>
              </a:r>
              <a:r>
                <a:rPr lang="en" sz="1000" b="0" i="0" u="none" strike="noStrike" cap="none" dirty="0">
                  <a:solidFill>
                    <a:srgbClr val="F2F2F2"/>
                  </a:solidFill>
                  <a:latin typeface="Roboto"/>
                  <a:ea typeface="Roboto"/>
                  <a:cs typeface="Roboto"/>
                  <a:sym typeface="Roboto"/>
                </a:rPr>
                <a:t>roject financial KPIs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Insight</a:t>
              </a:r>
              <a:r>
                <a:rPr lang="en" sz="1000" b="0" i="0" u="none" strike="noStrike" cap="none" dirty="0">
                  <a:solidFill>
                    <a:srgbClr val="F2F2F2"/>
                  </a:solidFill>
                  <a:latin typeface="Roboto"/>
                  <a:ea typeface="Roboto"/>
                  <a:cs typeface="Roboto"/>
                  <a:sym typeface="Roboto"/>
                </a:rPr>
                <a:t> into profitability </a:t>
              </a:r>
              <a:r>
                <a:rPr lang="en" sz="1000" dirty="0">
                  <a:solidFill>
                    <a:srgbClr val="F2F2F2"/>
                  </a:solidFill>
                  <a:latin typeface="Roboto"/>
                  <a:ea typeface="Roboto"/>
                  <a:cs typeface="Roboto"/>
                  <a:sym typeface="Roboto"/>
                </a:rPr>
                <a:t>&amp; </a:t>
              </a:r>
              <a:r>
                <a:rPr lang="en" sz="1000" b="0" i="0" u="none" strike="noStrike" cap="none" dirty="0">
                  <a:solidFill>
                    <a:srgbClr val="F2F2F2"/>
                  </a:solidFill>
                  <a:latin typeface="Roboto"/>
                  <a:ea typeface="Roboto"/>
                  <a:cs typeface="Roboto"/>
                  <a:sym typeface="Roboto"/>
                </a:rPr>
                <a:t>risks</a:t>
              </a:r>
              <a:endParaRPr sz="1200" dirty="0"/>
            </a:p>
            <a:p>
              <a:pPr marL="304800" marR="0" lvl="0" indent="-133350" algn="l" rtl="0">
                <a:lnSpc>
                  <a:spcPct val="10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a:t>
              </a:r>
              <a:r>
                <a:rPr lang="en" sz="1000" b="0" i="0" u="none" strike="noStrike" cap="none" dirty="0">
                  <a:solidFill>
                    <a:srgbClr val="F2F2F2"/>
                  </a:solidFill>
                  <a:latin typeface="Roboto"/>
                  <a:ea typeface="Roboto"/>
                  <a:cs typeface="Roboto"/>
                  <a:sym typeface="Roboto"/>
                </a:rPr>
                <a:t>mprove profit and cash flow</a:t>
              </a:r>
              <a:endParaRPr sz="1200" dirty="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dirty="0">
                  <a:solidFill>
                    <a:srgbClr val="FFFFFF"/>
                  </a:solidFill>
                  <a:latin typeface="Open Sans"/>
                  <a:ea typeface="Open Sans"/>
                  <a:cs typeface="Open Sans"/>
                  <a:sym typeface="Open Sans"/>
                </a:rPr>
                <a:t>Turn Your Data Into Actionable Insights</a:t>
              </a:r>
              <a:endParaRPr sz="1100" dirty="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Better</a:t>
              </a:r>
              <a:r>
                <a:rPr lang="en" sz="1000" b="0" i="0" u="none" strike="noStrike" cap="none" dirty="0">
                  <a:solidFill>
                    <a:srgbClr val="F2F2F2"/>
                  </a:solidFill>
                  <a:latin typeface="Roboto"/>
                  <a:ea typeface="Roboto"/>
                  <a:cs typeface="Roboto"/>
                  <a:sym typeface="Roboto"/>
                </a:rPr>
                <a:t> financial forecasts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Greater </a:t>
              </a:r>
              <a:r>
                <a:rPr lang="en" sz="1000" b="0" i="0" u="none" strike="noStrike" cap="none" dirty="0">
                  <a:solidFill>
                    <a:srgbClr val="F2F2F2"/>
                  </a:solidFill>
                  <a:latin typeface="Roboto"/>
                  <a:ea typeface="Roboto"/>
                  <a:cs typeface="Roboto"/>
                  <a:sym typeface="Roboto"/>
                </a:rPr>
                <a:t>visibility into financial metrics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E</a:t>
              </a:r>
              <a:r>
                <a:rPr lang="en" sz="1000" b="0" i="0" u="none" strike="noStrike" cap="none" dirty="0">
                  <a:solidFill>
                    <a:srgbClr val="F2F2F2"/>
                  </a:solidFill>
                  <a:latin typeface="Roboto"/>
                  <a:ea typeface="Roboto"/>
                  <a:cs typeface="Roboto"/>
                  <a:sym typeface="Roboto"/>
                </a:rPr>
                <a:t>liminate </a:t>
              </a:r>
              <a:r>
                <a:rPr lang="en" sz="1000" dirty="0">
                  <a:solidFill>
                    <a:srgbClr val="F2F2F2"/>
                  </a:solidFill>
                  <a:latin typeface="Roboto"/>
                  <a:ea typeface="Roboto"/>
                  <a:cs typeface="Roboto"/>
                  <a:sym typeface="Roboto"/>
                </a:rPr>
                <a:t>manual </a:t>
              </a:r>
              <a:r>
                <a:rPr lang="en" sz="1000" b="0" i="0" u="none" strike="noStrike" cap="none" dirty="0">
                  <a:solidFill>
                    <a:srgbClr val="F2F2F2"/>
                  </a:solidFill>
                  <a:latin typeface="Roboto"/>
                  <a:ea typeface="Roboto"/>
                  <a:cs typeface="Roboto"/>
                  <a:sym typeface="Roboto"/>
                </a:rPr>
                <a:t>reporting tasks</a:t>
              </a:r>
              <a:endParaRPr sz="1200" dirty="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dirty="0">
                <a:solidFill>
                  <a:schemeClr val="dk1"/>
                </a:solidFill>
                <a:latin typeface="Montserrat ExtraBold"/>
                <a:ea typeface="Montserrat ExtraBold"/>
                <a:cs typeface="Montserrat ExtraBold"/>
                <a:sym typeface="Montserrat ExtraBold"/>
              </a:rPr>
              <a:t>Take </a:t>
            </a:r>
            <a:r>
              <a:rPr lang="en" sz="2400" dirty="0">
                <a:solidFill>
                  <a:schemeClr val="dk1"/>
                </a:solidFill>
                <a:latin typeface="Montserrat ExtraBold"/>
                <a:ea typeface="Montserrat ExtraBold"/>
                <a:cs typeface="Montserrat ExtraBold"/>
                <a:sym typeface="Montserrat ExtraBold"/>
              </a:rPr>
              <a:t>C</a:t>
            </a:r>
            <a:r>
              <a:rPr lang="en" sz="2400" i="0" u="none" strike="noStrike" cap="none" dirty="0">
                <a:solidFill>
                  <a:schemeClr val="dk1"/>
                </a:solidFill>
                <a:latin typeface="Montserrat ExtraBold"/>
                <a:ea typeface="Montserrat ExtraBold"/>
                <a:cs typeface="Montserrat ExtraBold"/>
                <a:sym typeface="Montserrat ExtraBold"/>
              </a:rPr>
              <a:t>ontrol of </a:t>
            </a:r>
            <a:r>
              <a:rPr lang="en" sz="2400" dirty="0">
                <a:solidFill>
                  <a:schemeClr val="dk1"/>
                </a:solidFill>
                <a:latin typeface="Montserrat ExtraBold"/>
                <a:ea typeface="Montserrat ExtraBold"/>
                <a:cs typeface="Montserrat ExtraBold"/>
                <a:sym typeface="Montserrat ExtraBold"/>
              </a:rPr>
              <a:t>Y</a:t>
            </a:r>
            <a:r>
              <a:rPr lang="en" sz="2400" i="0" u="none" strike="noStrike" cap="none" dirty="0">
                <a:solidFill>
                  <a:schemeClr val="dk1"/>
                </a:solidFill>
                <a:latin typeface="Montserrat ExtraBold"/>
                <a:ea typeface="Montserrat ExtraBold"/>
                <a:cs typeface="Montserrat ExtraBold"/>
                <a:sym typeface="Montserrat ExtraBold"/>
              </a:rPr>
              <a:t>our </a:t>
            </a:r>
            <a:r>
              <a:rPr lang="en" sz="2400" dirty="0">
                <a:solidFill>
                  <a:schemeClr val="dk1"/>
                </a:solidFill>
                <a:latin typeface="Montserrat ExtraBold"/>
                <a:ea typeface="Montserrat ExtraBold"/>
                <a:cs typeface="Montserrat ExtraBold"/>
                <a:sym typeface="Montserrat ExtraBold"/>
              </a:rPr>
              <a:t>F</a:t>
            </a:r>
            <a:r>
              <a:rPr lang="en" sz="2400" i="0" u="none" strike="noStrike" cap="none" dirty="0">
                <a:solidFill>
                  <a:schemeClr val="dk1"/>
                </a:solidFill>
                <a:latin typeface="Montserrat ExtraBold"/>
                <a:ea typeface="Montserrat ExtraBold"/>
                <a:cs typeface="Montserrat ExtraBold"/>
                <a:sym typeface="Montserrat ExtraBold"/>
              </a:rPr>
              <a:t>inancial </a:t>
            </a:r>
            <a:r>
              <a:rPr lang="en" sz="2400" dirty="0">
                <a:solidFill>
                  <a:schemeClr val="dk1"/>
                </a:solidFill>
                <a:latin typeface="Montserrat ExtraBold"/>
                <a:ea typeface="Montserrat ExtraBold"/>
                <a:cs typeface="Montserrat ExtraBold"/>
                <a:sym typeface="Montserrat ExtraBold"/>
              </a:rPr>
              <a:t>S</a:t>
            </a:r>
            <a:r>
              <a:rPr lang="en" sz="2400" i="0" u="none" strike="noStrike" cap="none" dirty="0">
                <a:solidFill>
                  <a:schemeClr val="dk1"/>
                </a:solidFill>
                <a:latin typeface="Montserrat ExtraBold"/>
                <a:ea typeface="Montserrat ExtraBold"/>
                <a:cs typeface="Montserrat ExtraBold"/>
                <a:sym typeface="Montserrat ExtraBold"/>
              </a:rPr>
              <a:t>uccess</a:t>
            </a:r>
            <a:endParaRPr sz="1100" dirty="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From the field to the office, keep your team informed</a:t>
            </a:r>
            <a:endParaRPr sz="1100" dirty="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THE OFFICE</a:t>
            </a:r>
            <a:endParaRPr sz="1300" dirty="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PROJECT MANAGERS</a:t>
            </a:r>
            <a:endParaRPr sz="1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Atlas Excavating</a:t>
            </a:r>
            <a:endParaRPr dirty="0">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dirty="0">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dirty="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Automation of KPIs and the WIP report has lead to greater efficiency and focus on higher value tasks</a:t>
            </a:r>
            <a:endParaRPr dirty="0"/>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Immediate insight into projects billing has improved their cash position by $1,000,000 in the first 45 days</a:t>
            </a:r>
            <a:endParaRPr dirty="0"/>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dirty="0"/>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dirty="0">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dirty="0">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dirty="0">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dirty="0">
                <a:solidFill>
                  <a:srgbClr val="2158DE"/>
                </a:solidFill>
                <a:latin typeface="Roboto"/>
                <a:ea typeface="Roboto"/>
                <a:cs typeface="Roboto"/>
                <a:sym typeface="Roboto"/>
              </a:rPr>
              <a:t>— Casey Dillon, </a:t>
            </a:r>
            <a:r>
              <a:rPr lang="en" sz="900" b="0" i="0" u="none" strike="noStrike" cap="none" dirty="0">
                <a:solidFill>
                  <a:srgbClr val="2158DE"/>
                </a:solidFill>
                <a:latin typeface="Roboto"/>
                <a:ea typeface="Roboto"/>
                <a:cs typeface="Roboto"/>
                <a:sym typeface="Roboto"/>
              </a:rPr>
              <a:t>CEO &amp; President</a:t>
            </a:r>
            <a:endParaRPr sz="900" b="0" i="0" u="none" strike="noStrike" cap="none" dirty="0">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4364</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9</cp:revision>
  <dcterms:modified xsi:type="dcterms:W3CDTF">2023-09-19T18:50:53Z</dcterms:modified>
</cp:coreProperties>
</file>